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ashanga Pokharel, 2022/11/1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Prashanga Pokharel, 2022/11/10</a:t>
            </a:r>
          </a:p>
        </p:txBody>
      </p:sp>
      <p:sp>
        <p:nvSpPr>
          <p:cNvPr id="152" name="OpenCV"/>
          <p:cNvSpPr txBox="1"/>
          <p:nvPr>
            <p:ph type="ctrTitle"/>
          </p:nvPr>
        </p:nvSpPr>
        <p:spPr>
          <a:prstGeom prst="rect">
            <a:avLst/>
          </a:prstGeom>
        </p:spPr>
        <p:txBody>
          <a:bodyPr/>
          <a:lstStyle/>
          <a:p>
            <a:pPr lvl="1">
              <a:defRPr spc="-232" sz="11600"/>
            </a:pPr>
            <a:r>
              <a:t>OpenCV </a:t>
            </a:r>
          </a:p>
        </p:txBody>
      </p:sp>
      <p:sp>
        <p:nvSpPr>
          <p:cNvPr id="153" name="Basics with code demo"/>
          <p:cNvSpPr txBox="1"/>
          <p:nvPr>
            <p:ph type="subTitle" sz="quarter" idx="1"/>
          </p:nvPr>
        </p:nvSpPr>
        <p:spPr>
          <a:prstGeom prst="rect">
            <a:avLst/>
          </a:prstGeom>
        </p:spPr>
        <p:txBody>
          <a:bodyPr/>
          <a:lstStyle/>
          <a:p>
            <a:pPr/>
            <a:r>
              <a:t>Basics with code demo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OpenCV"/>
          <p:cNvSpPr txBox="1"/>
          <p:nvPr>
            <p:ph type="title"/>
          </p:nvPr>
        </p:nvSpPr>
        <p:spPr>
          <a:xfrm>
            <a:off x="1206500" y="-317500"/>
            <a:ext cx="12574934" cy="1435100"/>
          </a:xfrm>
          <a:prstGeom prst="rect">
            <a:avLst/>
          </a:prstGeom>
        </p:spPr>
        <p:txBody>
          <a:bodyPr/>
          <a:lstStyle/>
          <a:p>
            <a:pPr/>
            <a:r>
              <a:t>OpenCV</a:t>
            </a:r>
          </a:p>
        </p:txBody>
      </p:sp>
      <p:sp>
        <p:nvSpPr>
          <p:cNvPr id="196" name="Rotating the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Rotating the image</a:t>
            </a:r>
          </a:p>
        </p:txBody>
      </p:sp>
      <p:sp>
        <p:nvSpPr>
          <p:cNvPr id="197" name="The 2 main functions used here are –…"/>
          <p:cNvSpPr txBox="1"/>
          <p:nvPr>
            <p:ph type="body" idx="1"/>
          </p:nvPr>
        </p:nvSpPr>
        <p:spPr>
          <a:xfrm>
            <a:off x="953961" y="2565811"/>
            <a:ext cx="22808947" cy="7303352"/>
          </a:xfrm>
          <a:prstGeom prst="rect">
            <a:avLst/>
          </a:prstGeom>
        </p:spPr>
        <p:txBody>
          <a:bodyPr/>
          <a:lstStyle/>
          <a:p>
            <a:pPr>
              <a:defRPr sz="5000"/>
            </a:pPr>
            <a:r>
              <a:t>The 2 main functions used here are – </a:t>
            </a:r>
          </a:p>
          <a:p>
            <a:pPr lvl="1">
              <a:defRPr sz="5000"/>
            </a:pPr>
            <a:r>
              <a:t>getRotationMatrix2D() </a:t>
            </a:r>
          </a:p>
          <a:p>
            <a:pPr lvl="1">
              <a:defRPr sz="5000"/>
            </a:pPr>
            <a:r>
              <a:t>warpAffine()</a:t>
            </a:r>
          </a:p>
        </p:txBody>
      </p:sp>
      <p:pic>
        <p:nvPicPr>
          <p:cNvPr id="198" name="Close-up black and white photo of intricate building architecture" descr="Close-up black and white photo of intricate building architecture"/>
          <p:cNvPicPr>
            <a:picLocks noChangeAspect="0"/>
          </p:cNvPicPr>
          <p:nvPr>
            <p:ph type="pic" idx="22"/>
          </p:nvPr>
        </p:nvPicPr>
        <p:blipFill>
          <a:blip r:embed="rId2">
            <a:extLst/>
          </a:blip>
          <a:srcRect l="884" t="2903" r="0" b="0"/>
          <a:stretch>
            <a:fillRect/>
          </a:stretch>
        </p:blipFill>
        <p:spPr>
          <a:xfrm>
            <a:off x="2807960" y="7124499"/>
            <a:ext cx="14606551" cy="6267684"/>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OpenCV"/>
          <p:cNvSpPr txBox="1"/>
          <p:nvPr>
            <p:ph type="title"/>
          </p:nvPr>
        </p:nvSpPr>
        <p:spPr>
          <a:prstGeom prst="rect">
            <a:avLst/>
          </a:prstGeom>
        </p:spPr>
        <p:txBody>
          <a:bodyPr/>
          <a:lstStyle/>
          <a:p>
            <a:pPr/>
            <a:r>
              <a:t>OpenCV</a:t>
            </a:r>
          </a:p>
        </p:txBody>
      </p:sp>
      <p:sp>
        <p:nvSpPr>
          <p:cNvPr id="201" name="Rotating the ima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Rotating the image</a:t>
            </a:r>
          </a:p>
        </p:txBody>
      </p:sp>
      <p:sp>
        <p:nvSpPr>
          <p:cNvPr id="202" name="getRotationMatrix2D()…"/>
          <p:cNvSpPr txBox="1"/>
          <p:nvPr>
            <p:ph type="body" idx="1"/>
          </p:nvPr>
        </p:nvSpPr>
        <p:spPr>
          <a:xfrm>
            <a:off x="1206500" y="3483440"/>
            <a:ext cx="21971000" cy="9550702"/>
          </a:xfrm>
          <a:prstGeom prst="rect">
            <a:avLst/>
          </a:prstGeom>
        </p:spPr>
        <p:txBody>
          <a:bodyPr/>
          <a:lstStyle/>
          <a:p>
            <a:pPr marL="609599" indent="-609599">
              <a:lnSpc>
                <a:spcPct val="60000"/>
              </a:lnSpc>
              <a:defRPr b="1" sz="4200"/>
            </a:pPr>
            <a:r>
              <a:t>getRotationMatrix2D() </a:t>
            </a:r>
          </a:p>
          <a:p>
            <a:pPr lvl="1">
              <a:lnSpc>
                <a:spcPct val="60000"/>
              </a:lnSpc>
              <a:defRPr sz="4200"/>
            </a:pPr>
            <a:r>
              <a:t>It takes 3 arguments – </a:t>
            </a:r>
          </a:p>
          <a:p>
            <a:pPr lvl="2" marL="1752600" indent="-533400">
              <a:lnSpc>
                <a:spcPct val="60000"/>
              </a:lnSpc>
              <a:defRPr sz="4200"/>
            </a:pPr>
            <a:r>
              <a:t>center – The center coordinates of the image </a:t>
            </a:r>
          </a:p>
          <a:p>
            <a:pPr lvl="2" marL="1752600" indent="-533400">
              <a:lnSpc>
                <a:spcPct val="60000"/>
              </a:lnSpc>
              <a:defRPr sz="4200"/>
            </a:pPr>
            <a:r>
              <a:t>Angle – The angle (in degrees) by which the image should be rotated </a:t>
            </a:r>
          </a:p>
          <a:p>
            <a:pPr lvl="2" marL="1752600" indent="-533400">
              <a:lnSpc>
                <a:spcPct val="60000"/>
              </a:lnSpc>
              <a:defRPr sz="4200"/>
            </a:pPr>
            <a:r>
              <a:t>Scale – The scaling factor</a:t>
            </a:r>
          </a:p>
          <a:p>
            <a:pPr lvl="1">
              <a:lnSpc>
                <a:spcPct val="60000"/>
              </a:lnSpc>
              <a:defRPr sz="4200"/>
            </a:pPr>
            <a:r>
              <a:t>Return: 2×3 Rotation Matrix M</a:t>
            </a:r>
          </a:p>
          <a:p>
            <a:pPr marL="609599" indent="-609599">
              <a:lnSpc>
                <a:spcPct val="60000"/>
              </a:lnSpc>
              <a:defRPr b="1" sz="4200"/>
            </a:pPr>
            <a:r>
              <a:t>warpAffine()</a:t>
            </a:r>
          </a:p>
          <a:p>
            <a:pPr lvl="1">
              <a:lnSpc>
                <a:spcPct val="60000"/>
              </a:lnSpc>
              <a:defRPr sz="4200"/>
            </a:pPr>
            <a:r>
              <a:t>The function warpAffine transforms the source image using the rotation matrix</a:t>
            </a:r>
          </a:p>
          <a:p>
            <a:pPr lvl="1">
              <a:lnSpc>
                <a:spcPct val="60000"/>
              </a:lnSpc>
              <a:defRPr sz="4200"/>
            </a:pPr>
            <a:r>
              <a:t>It calculates new x, y co-ordinates of the image and transforms it.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penCV"/>
          <p:cNvSpPr txBox="1"/>
          <p:nvPr>
            <p:ph type="title"/>
          </p:nvPr>
        </p:nvSpPr>
        <p:spPr>
          <a:xfrm>
            <a:off x="1206500" y="-317500"/>
            <a:ext cx="12574934" cy="1435100"/>
          </a:xfrm>
          <a:prstGeom prst="rect">
            <a:avLst/>
          </a:prstGeom>
        </p:spPr>
        <p:txBody>
          <a:bodyPr/>
          <a:lstStyle/>
          <a:p>
            <a:pPr/>
            <a:r>
              <a:t>OpenCV</a:t>
            </a:r>
          </a:p>
        </p:txBody>
      </p:sp>
      <p:sp>
        <p:nvSpPr>
          <p:cNvPr id="205" name="Drawing a rectangl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Drawing a rectangle</a:t>
            </a:r>
          </a:p>
        </p:txBody>
      </p:sp>
      <p:sp>
        <p:nvSpPr>
          <p:cNvPr id="206" name="It takes in 5 arguments –…"/>
          <p:cNvSpPr txBox="1"/>
          <p:nvPr>
            <p:ph type="body" idx="1"/>
          </p:nvPr>
        </p:nvSpPr>
        <p:spPr>
          <a:xfrm>
            <a:off x="953961" y="2565811"/>
            <a:ext cx="22808947" cy="6519401"/>
          </a:xfrm>
          <a:prstGeom prst="rect">
            <a:avLst/>
          </a:prstGeom>
        </p:spPr>
        <p:txBody>
          <a:bodyPr/>
          <a:lstStyle/>
          <a:p>
            <a:pPr>
              <a:lnSpc>
                <a:spcPct val="70000"/>
              </a:lnSpc>
              <a:defRPr sz="5000"/>
            </a:pPr>
            <a:r>
              <a:t>It takes in 5 arguments – </a:t>
            </a:r>
          </a:p>
          <a:p>
            <a:pPr lvl="1">
              <a:lnSpc>
                <a:spcPct val="70000"/>
              </a:lnSpc>
              <a:defRPr sz="5000"/>
            </a:pPr>
            <a:r>
              <a:t>Image </a:t>
            </a:r>
          </a:p>
          <a:p>
            <a:pPr lvl="1">
              <a:lnSpc>
                <a:spcPct val="70000"/>
              </a:lnSpc>
              <a:defRPr sz="5000"/>
            </a:pPr>
            <a:r>
              <a:t>Top-left corner co-ordinates </a:t>
            </a:r>
          </a:p>
          <a:p>
            <a:pPr lvl="1">
              <a:lnSpc>
                <a:spcPct val="70000"/>
              </a:lnSpc>
              <a:defRPr sz="5000"/>
            </a:pPr>
            <a:r>
              <a:t>Bottom-right corner co-ordinates </a:t>
            </a:r>
          </a:p>
          <a:p>
            <a:pPr lvl="1">
              <a:lnSpc>
                <a:spcPct val="70000"/>
              </a:lnSpc>
              <a:defRPr sz="5000"/>
            </a:pPr>
            <a:r>
              <a:t>Color (in BGR format) </a:t>
            </a:r>
          </a:p>
          <a:p>
            <a:pPr lvl="1">
              <a:lnSpc>
                <a:spcPct val="70000"/>
              </a:lnSpc>
              <a:defRPr sz="5000"/>
            </a:pPr>
            <a:r>
              <a:t>Line width</a:t>
            </a:r>
          </a:p>
        </p:txBody>
      </p:sp>
      <p:pic>
        <p:nvPicPr>
          <p:cNvPr id="207" name="Close-up black and white photo of intricate building architecture" descr="Close-up black and white photo of intricate building architecture"/>
          <p:cNvPicPr>
            <a:picLocks noChangeAspect="0"/>
          </p:cNvPicPr>
          <p:nvPr>
            <p:ph type="pic" idx="22"/>
          </p:nvPr>
        </p:nvPicPr>
        <p:blipFill>
          <a:blip r:embed="rId2">
            <a:extLst/>
          </a:blip>
          <a:srcRect l="510" t="0" r="0" b="0"/>
          <a:stretch>
            <a:fillRect/>
          </a:stretch>
        </p:blipFill>
        <p:spPr>
          <a:xfrm>
            <a:off x="12002492" y="901372"/>
            <a:ext cx="11646727" cy="1137092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OpenCV"/>
          <p:cNvSpPr txBox="1"/>
          <p:nvPr>
            <p:ph type="title"/>
          </p:nvPr>
        </p:nvSpPr>
        <p:spPr>
          <a:xfrm>
            <a:off x="1206500" y="-317500"/>
            <a:ext cx="12574934" cy="1435100"/>
          </a:xfrm>
          <a:prstGeom prst="rect">
            <a:avLst/>
          </a:prstGeom>
        </p:spPr>
        <p:txBody>
          <a:bodyPr/>
          <a:lstStyle/>
          <a:p>
            <a:pPr/>
            <a:r>
              <a:t>OpenCV</a:t>
            </a:r>
          </a:p>
        </p:txBody>
      </p:sp>
      <p:sp>
        <p:nvSpPr>
          <p:cNvPr id="210" name="Displaying Text"/>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Displaying Text</a:t>
            </a:r>
          </a:p>
        </p:txBody>
      </p:sp>
      <p:sp>
        <p:nvSpPr>
          <p:cNvPr id="211" name="It takes in 7 arguments –…"/>
          <p:cNvSpPr txBox="1"/>
          <p:nvPr>
            <p:ph type="body" sz="half" idx="1"/>
          </p:nvPr>
        </p:nvSpPr>
        <p:spPr>
          <a:xfrm>
            <a:off x="953961" y="2565811"/>
            <a:ext cx="12336214" cy="10431757"/>
          </a:xfrm>
          <a:prstGeom prst="rect">
            <a:avLst/>
          </a:prstGeom>
        </p:spPr>
        <p:txBody>
          <a:bodyPr/>
          <a:lstStyle/>
          <a:p>
            <a:pPr>
              <a:lnSpc>
                <a:spcPct val="80000"/>
              </a:lnSpc>
              <a:defRPr sz="5000"/>
            </a:pPr>
            <a:r>
              <a:t>It takes in 7 arguments – </a:t>
            </a:r>
          </a:p>
          <a:p>
            <a:pPr lvl="1">
              <a:lnSpc>
                <a:spcPct val="80000"/>
              </a:lnSpc>
              <a:defRPr sz="5000"/>
            </a:pPr>
            <a:r>
              <a:t>Image </a:t>
            </a:r>
          </a:p>
          <a:p>
            <a:pPr lvl="1">
              <a:lnSpc>
                <a:spcPct val="80000"/>
              </a:lnSpc>
              <a:defRPr sz="5000"/>
            </a:pPr>
            <a:r>
              <a:t>Text to be displayed </a:t>
            </a:r>
          </a:p>
          <a:p>
            <a:pPr lvl="1">
              <a:lnSpc>
                <a:spcPct val="80000"/>
              </a:lnSpc>
              <a:defRPr sz="5000"/>
            </a:pPr>
            <a:r>
              <a:t>Bottom-left corner co-ordinates, from where the text should start </a:t>
            </a:r>
          </a:p>
          <a:p>
            <a:pPr lvl="1">
              <a:lnSpc>
                <a:spcPct val="80000"/>
              </a:lnSpc>
              <a:defRPr sz="5000"/>
            </a:pPr>
            <a:r>
              <a:t>Font </a:t>
            </a:r>
          </a:p>
          <a:p>
            <a:pPr lvl="1">
              <a:lnSpc>
                <a:spcPct val="80000"/>
              </a:lnSpc>
              <a:defRPr sz="5000"/>
            </a:pPr>
            <a:r>
              <a:t>Font size </a:t>
            </a:r>
          </a:p>
          <a:p>
            <a:pPr lvl="1">
              <a:lnSpc>
                <a:spcPct val="80000"/>
              </a:lnSpc>
              <a:defRPr sz="5000"/>
            </a:pPr>
            <a:r>
              <a:t>Color (BGR format) </a:t>
            </a:r>
          </a:p>
          <a:p>
            <a:pPr lvl="1">
              <a:lnSpc>
                <a:spcPct val="80000"/>
              </a:lnSpc>
              <a:defRPr sz="5000"/>
            </a:pPr>
            <a:r>
              <a:t>Line width</a:t>
            </a:r>
          </a:p>
        </p:txBody>
      </p:sp>
      <p:pic>
        <p:nvPicPr>
          <p:cNvPr id="212" name="Close-up black and white photo of intricate building architecture" descr="Close-up black and white photo of intricate building architecture"/>
          <p:cNvPicPr>
            <a:picLocks noChangeAspect="0"/>
          </p:cNvPicPr>
          <p:nvPr>
            <p:ph type="pic" idx="22"/>
          </p:nvPr>
        </p:nvPicPr>
        <p:blipFill>
          <a:blip r:embed="rId3">
            <a:extLst/>
          </a:blip>
          <a:srcRect l="0" t="0" r="0" b="0"/>
          <a:stretch>
            <a:fillRect/>
          </a:stretch>
        </p:blipFill>
        <p:spPr>
          <a:xfrm>
            <a:off x="13809288" y="1003498"/>
            <a:ext cx="10351949" cy="11900661"/>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OpenCV"/>
          <p:cNvSpPr txBox="1"/>
          <p:nvPr>
            <p:ph type="title"/>
          </p:nvPr>
        </p:nvSpPr>
        <p:spPr>
          <a:xfrm>
            <a:off x="1206500" y="-317500"/>
            <a:ext cx="12574934" cy="1435100"/>
          </a:xfrm>
          <a:prstGeom prst="rect">
            <a:avLst/>
          </a:prstGeom>
        </p:spPr>
        <p:txBody>
          <a:bodyPr/>
          <a:lstStyle/>
          <a:p>
            <a:pPr/>
            <a:r>
              <a:t>OpenCV</a:t>
            </a:r>
          </a:p>
        </p:txBody>
      </p:sp>
      <p:sp>
        <p:nvSpPr>
          <p:cNvPr id="215" name="Displaying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Displaying image </a:t>
            </a:r>
          </a:p>
        </p:txBody>
      </p:sp>
      <p:sp>
        <p:nvSpPr>
          <p:cNvPr id="216" name="Syntax: cv2.imshow(window_name, image)…"/>
          <p:cNvSpPr txBox="1"/>
          <p:nvPr>
            <p:ph type="body" idx="1"/>
          </p:nvPr>
        </p:nvSpPr>
        <p:spPr>
          <a:xfrm>
            <a:off x="953961" y="2565811"/>
            <a:ext cx="22808947" cy="6519401"/>
          </a:xfrm>
          <a:prstGeom prst="rect">
            <a:avLst/>
          </a:prstGeom>
        </p:spPr>
        <p:txBody>
          <a:bodyPr/>
          <a:lstStyle/>
          <a:p>
            <a:pPr marL="603504" indent="-603504" defTabSz="2413955">
              <a:spcBef>
                <a:spcPts val="4400"/>
              </a:spcBef>
              <a:defRPr sz="4950"/>
            </a:pPr>
            <a:r>
              <a:t>Syntax: cv2.imshow(window_name, image) </a:t>
            </a:r>
          </a:p>
          <a:p>
            <a:pPr marL="603504" indent="-603504" defTabSz="2413955">
              <a:spcBef>
                <a:spcPts val="4400"/>
              </a:spcBef>
              <a:defRPr sz="4950"/>
            </a:pPr>
            <a:r>
              <a:t>Parameters: </a:t>
            </a:r>
          </a:p>
          <a:p>
            <a:pPr lvl="1" marL="1207008" indent="-603504" defTabSz="2413955">
              <a:spcBef>
                <a:spcPts val="4400"/>
              </a:spcBef>
              <a:defRPr sz="4950"/>
            </a:pPr>
            <a:r>
              <a:t>window_name: A string representing the name of the window in which image to be displayed. </a:t>
            </a:r>
          </a:p>
          <a:p>
            <a:pPr lvl="1" marL="1207008" indent="-603504" defTabSz="2413955">
              <a:spcBef>
                <a:spcPts val="4400"/>
              </a:spcBef>
              <a:defRPr sz="4950"/>
            </a:pPr>
            <a:r>
              <a:t>image: It is the image that is to be displayed.</a:t>
            </a:r>
          </a:p>
          <a:p>
            <a:pPr marL="603504" indent="-603504" defTabSz="2413955">
              <a:spcBef>
                <a:spcPts val="4400"/>
              </a:spcBef>
              <a:defRPr sz="4950"/>
            </a:pPr>
            <a:r>
              <a:t>Return Value: There is no return value.</a:t>
            </a:r>
          </a:p>
        </p:txBody>
      </p:sp>
      <p:pic>
        <p:nvPicPr>
          <p:cNvPr id="217" name="Close-up black and white photo of intricate building architecture" descr="Close-up black and white photo of intricate building architecture"/>
          <p:cNvPicPr>
            <a:picLocks noChangeAspect="0"/>
          </p:cNvPicPr>
          <p:nvPr>
            <p:ph type="pic" idx="22"/>
          </p:nvPr>
        </p:nvPicPr>
        <p:blipFill>
          <a:blip r:embed="rId2">
            <a:extLst/>
          </a:blip>
          <a:srcRect l="1493" t="0" r="5622" b="0"/>
          <a:stretch>
            <a:fillRect/>
          </a:stretch>
        </p:blipFill>
        <p:spPr>
          <a:xfrm>
            <a:off x="1119505" y="10236706"/>
            <a:ext cx="19455189" cy="2643147"/>
          </a:xfrm>
          <a:prstGeom prst="rect">
            <a:avLst/>
          </a:prstGeom>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9" name="OpenCV for an Image"/>
          <p:cNvSpPr txBox="1"/>
          <p:nvPr>
            <p:ph type="title"/>
          </p:nvPr>
        </p:nvSpPr>
        <p:spPr>
          <a:xfrm>
            <a:off x="1206500" y="-317500"/>
            <a:ext cx="9779000" cy="1435100"/>
          </a:xfrm>
          <a:prstGeom prst="rect">
            <a:avLst/>
          </a:prstGeom>
        </p:spPr>
        <p:txBody>
          <a:bodyPr/>
          <a:lstStyle>
            <a:lvl1pPr defTabSz="2194505">
              <a:defRPr spc="-153" sz="7650"/>
            </a:lvl1pPr>
          </a:lstStyle>
          <a:p>
            <a:pPr/>
            <a:r>
              <a:t>OpenCV for an Image</a:t>
            </a:r>
          </a:p>
        </p:txBody>
      </p:sp>
      <p:sp>
        <p:nvSpPr>
          <p:cNvPr id="220" name="Image - Operations"/>
          <p:cNvSpPr txBox="1"/>
          <p:nvPr>
            <p:ph type="body" idx="21"/>
          </p:nvPr>
        </p:nvSpPr>
        <p:spPr>
          <a:xfrm>
            <a:off x="1206500" y="1207525"/>
            <a:ext cx="9779000" cy="934779"/>
          </a:xfrm>
          <a:prstGeom prst="rect">
            <a:avLst/>
          </a:prstGeom>
          <a:extLst>
            <a:ext uri="{C572A759-6A51-4108-AA02-DFA0A04FC94B}">
              <ma14:wrappingTextBoxFlag xmlns:ma14="http://schemas.microsoft.com/office/mac/drawingml/2011/main" val="1"/>
            </a:ext>
          </a:extLst>
        </p:spPr>
        <p:txBody>
          <a:bodyPr/>
          <a:lstStyle/>
          <a:p>
            <a:pPr/>
            <a:r>
              <a:t>Image - Operations</a:t>
            </a:r>
          </a:p>
        </p:txBody>
      </p:sp>
      <p:sp>
        <p:nvSpPr>
          <p:cNvPr id="221" name="Eroding…"/>
          <p:cNvSpPr txBox="1"/>
          <p:nvPr>
            <p:ph type="body" sz="half" idx="1"/>
          </p:nvPr>
        </p:nvSpPr>
        <p:spPr>
          <a:xfrm>
            <a:off x="1150380" y="3264983"/>
            <a:ext cx="10406295" cy="10223054"/>
          </a:xfrm>
          <a:prstGeom prst="rect">
            <a:avLst/>
          </a:prstGeom>
        </p:spPr>
        <p:txBody>
          <a:bodyPr/>
          <a:lstStyle/>
          <a:p>
            <a:pPr>
              <a:defRPr sz="4600"/>
            </a:pPr>
            <a:r>
              <a:t>Eroding</a:t>
            </a:r>
          </a:p>
          <a:p>
            <a:pPr>
              <a:defRPr sz="4600"/>
            </a:pPr>
            <a:r>
              <a:t>Blurring</a:t>
            </a:r>
          </a:p>
          <a:p>
            <a:pPr>
              <a:defRPr sz="4600"/>
            </a:pPr>
            <a:r>
              <a:t>Erosion and dilation</a:t>
            </a:r>
          </a:p>
          <a:p>
            <a:pPr>
              <a:defRPr sz="4600"/>
            </a:pPr>
            <a:r>
              <a:t>Simple thresholding</a:t>
            </a:r>
          </a:p>
          <a:p>
            <a:pPr>
              <a:defRPr sz="4600"/>
            </a:pPr>
            <a:r>
              <a:t>Canny edge detection</a:t>
            </a:r>
          </a:p>
          <a:p>
            <a:pPr>
              <a:defRPr sz="4600"/>
            </a:pPr>
            <a:r>
              <a:t>Find co-ordinate of contours</a:t>
            </a:r>
          </a:p>
        </p:txBody>
      </p:sp>
      <p:pic>
        <p:nvPicPr>
          <p:cNvPr id="222" name="Close-up black and white photo of intricate building architecture" descr="Close-up black and white photo of intricate building architecture"/>
          <p:cNvPicPr>
            <a:picLocks noChangeAspect="1"/>
          </p:cNvPicPr>
          <p:nvPr>
            <p:ph type="pic" idx="22"/>
          </p:nvPr>
        </p:nvPicPr>
        <p:blipFill>
          <a:blip r:embed="rId3">
            <a:extLst/>
          </a:blip>
          <a:srcRect l="1191" t="0" r="1191" b="0"/>
          <a:stretch>
            <a:fillRect/>
          </a:stretch>
        </p:blipFill>
        <p:spPr>
          <a:xfrm>
            <a:off x="12192000" y="1263650"/>
            <a:ext cx="10922000" cy="11188700"/>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OpenCV"/>
          <p:cNvSpPr txBox="1"/>
          <p:nvPr>
            <p:ph type="title"/>
          </p:nvPr>
        </p:nvSpPr>
        <p:spPr>
          <a:xfrm>
            <a:off x="1206500" y="-317500"/>
            <a:ext cx="12574934" cy="1435100"/>
          </a:xfrm>
          <a:prstGeom prst="rect">
            <a:avLst/>
          </a:prstGeom>
        </p:spPr>
        <p:txBody>
          <a:bodyPr/>
          <a:lstStyle/>
          <a:p>
            <a:pPr/>
            <a:r>
              <a:t>OpenCV</a:t>
            </a:r>
          </a:p>
        </p:txBody>
      </p:sp>
      <p:sp>
        <p:nvSpPr>
          <p:cNvPr id="225" name="Ero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Eroding</a:t>
            </a:r>
          </a:p>
        </p:txBody>
      </p:sp>
      <p:sp>
        <p:nvSpPr>
          <p:cNvPr id="226" name="cv2.erode()…"/>
          <p:cNvSpPr txBox="1"/>
          <p:nvPr>
            <p:ph type="body" idx="1"/>
          </p:nvPr>
        </p:nvSpPr>
        <p:spPr>
          <a:xfrm>
            <a:off x="953961" y="2565811"/>
            <a:ext cx="14617093" cy="10388745"/>
          </a:xfrm>
          <a:prstGeom prst="rect">
            <a:avLst/>
          </a:prstGeom>
        </p:spPr>
        <p:txBody>
          <a:bodyPr/>
          <a:lstStyle/>
          <a:p>
            <a:pPr>
              <a:defRPr b="1" sz="5000"/>
            </a:pPr>
            <a:r>
              <a:t>cv2.erode()</a:t>
            </a:r>
          </a:p>
          <a:p>
            <a:pPr>
              <a:defRPr sz="5000"/>
            </a:pPr>
            <a:r>
              <a:t>cv2.erode() method is used to perform erosion on the image. </a:t>
            </a:r>
          </a:p>
          <a:p>
            <a:pPr>
              <a:defRPr sz="5000"/>
            </a:pPr>
            <a:r>
              <a:t>The basic idea of erosion is just like soil erosion only, it erodes away the boundaries of foreground object.</a:t>
            </a:r>
          </a:p>
          <a:p>
            <a:pPr>
              <a:defRPr sz="5000"/>
            </a:pPr>
            <a:r>
              <a:t>kernel: A structuring element used for erosion. If element = Mat(), a 3 x 3 rectangular structuring element is used. Kernel can be created using getStructuringElement.</a:t>
            </a:r>
          </a:p>
        </p:txBody>
      </p:sp>
      <p:pic>
        <p:nvPicPr>
          <p:cNvPr id="227" name="Close-up black and white photo of intricate building architecture" descr="Close-up black and white photo of intricate building architecture"/>
          <p:cNvPicPr>
            <a:picLocks noChangeAspect="0"/>
          </p:cNvPicPr>
          <p:nvPr>
            <p:ph type="pic" idx="22"/>
          </p:nvPr>
        </p:nvPicPr>
        <p:blipFill>
          <a:blip r:embed="rId2">
            <a:extLst/>
          </a:blip>
          <a:srcRect l="0" t="783" r="0" b="783"/>
          <a:stretch>
            <a:fillRect/>
          </a:stretch>
        </p:blipFill>
        <p:spPr>
          <a:xfrm>
            <a:off x="15551536" y="1134092"/>
            <a:ext cx="8577737" cy="8463971"/>
          </a:xfrm>
          <a:prstGeom prst="rect">
            <a:avLst/>
          </a:prstGeom>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OpenCV"/>
          <p:cNvSpPr txBox="1"/>
          <p:nvPr>
            <p:ph type="title"/>
          </p:nvPr>
        </p:nvSpPr>
        <p:spPr>
          <a:xfrm>
            <a:off x="1206500" y="-317500"/>
            <a:ext cx="12574934" cy="1435100"/>
          </a:xfrm>
          <a:prstGeom prst="rect">
            <a:avLst/>
          </a:prstGeom>
        </p:spPr>
        <p:txBody>
          <a:bodyPr/>
          <a:lstStyle/>
          <a:p>
            <a:pPr/>
            <a:r>
              <a:t>OpenCV</a:t>
            </a:r>
          </a:p>
        </p:txBody>
      </p:sp>
      <p:sp>
        <p:nvSpPr>
          <p:cNvPr id="230" name="Blurr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Blurring</a:t>
            </a:r>
          </a:p>
        </p:txBody>
      </p:sp>
      <p:sp>
        <p:nvSpPr>
          <p:cNvPr id="231" name="Image Blurring refers to making the image less clear or distinct. It is done with the help of various low pass filter kernels.…"/>
          <p:cNvSpPr txBox="1"/>
          <p:nvPr>
            <p:ph type="body" idx="1"/>
          </p:nvPr>
        </p:nvSpPr>
        <p:spPr>
          <a:xfrm>
            <a:off x="953961" y="2565811"/>
            <a:ext cx="23030606" cy="10938171"/>
          </a:xfrm>
          <a:prstGeom prst="rect">
            <a:avLst/>
          </a:prstGeom>
        </p:spPr>
        <p:txBody>
          <a:bodyPr/>
          <a:lstStyle/>
          <a:p>
            <a:pPr marL="542544" indent="-542544" defTabSz="2170121">
              <a:lnSpc>
                <a:spcPct val="80000"/>
              </a:lnSpc>
              <a:spcBef>
                <a:spcPts val="4000"/>
              </a:spcBef>
              <a:defRPr b="1" sz="4450"/>
            </a:pPr>
            <a:r>
              <a:t>Image Blurring </a:t>
            </a:r>
            <a:r>
              <a:rPr b="0"/>
              <a:t>refers to making the image less clear or distinct. It is done with the help of various low pass filter kernels.</a:t>
            </a:r>
            <a:endParaRPr b="0"/>
          </a:p>
          <a:p>
            <a:pPr marL="542544" indent="-542544" defTabSz="2170121">
              <a:lnSpc>
                <a:spcPct val="80000"/>
              </a:lnSpc>
              <a:spcBef>
                <a:spcPts val="4000"/>
              </a:spcBef>
              <a:defRPr b="1" sz="4450"/>
            </a:pPr>
            <a:r>
              <a:rPr b="0"/>
              <a:t>Different types of blurring:</a:t>
            </a:r>
            <a:endParaRPr b="0"/>
          </a:p>
          <a:p>
            <a:pPr lvl="1" marL="1085088" indent="-542544" defTabSz="2170121">
              <a:lnSpc>
                <a:spcPct val="80000"/>
              </a:lnSpc>
              <a:spcBef>
                <a:spcPts val="4000"/>
              </a:spcBef>
              <a:defRPr b="1" sz="4450"/>
            </a:pPr>
            <a:r>
              <a:rPr b="0"/>
              <a:t>Gaussian blur</a:t>
            </a:r>
            <a:endParaRPr b="0"/>
          </a:p>
          <a:p>
            <a:pPr lvl="2" marL="1627632" indent="-542544" defTabSz="2170121">
              <a:lnSpc>
                <a:spcPct val="80000"/>
              </a:lnSpc>
              <a:spcBef>
                <a:spcPts val="4000"/>
              </a:spcBef>
              <a:defRPr b="1" sz="4450"/>
            </a:pPr>
            <a:r>
              <a:rPr b="0"/>
              <a:t>Used to reduce image noise and reduce detail. It is also used as a preprocessing stage before applying our machine learning or deep learning models.</a:t>
            </a:r>
            <a:endParaRPr b="0"/>
          </a:p>
          <a:p>
            <a:pPr lvl="1" marL="1085088" indent="-542544" defTabSz="2170121">
              <a:lnSpc>
                <a:spcPct val="80000"/>
              </a:lnSpc>
              <a:spcBef>
                <a:spcPts val="4000"/>
              </a:spcBef>
              <a:defRPr b="1" sz="4450"/>
            </a:pPr>
            <a:r>
              <a:rPr b="0"/>
              <a:t>Median Blur</a:t>
            </a:r>
            <a:endParaRPr b="0"/>
          </a:p>
          <a:p>
            <a:pPr lvl="2" marL="1627632" indent="-542544" defTabSz="2170121">
              <a:lnSpc>
                <a:spcPct val="80000"/>
              </a:lnSpc>
              <a:spcBef>
                <a:spcPts val="4000"/>
              </a:spcBef>
              <a:defRPr b="1" sz="4450"/>
            </a:pPr>
            <a:r>
              <a:rPr b="0"/>
              <a:t>is a non-linear digital filtering technique, often used to remove noise from an image or signal. it preserves edges while removing noise. It is one of the best algorithms to remove Salt and pepper noise.</a:t>
            </a:r>
            <a:endParaRPr b="0"/>
          </a:p>
          <a:p>
            <a:pPr lvl="1" marL="1085088" indent="-542544" defTabSz="2170121">
              <a:lnSpc>
                <a:spcPct val="80000"/>
              </a:lnSpc>
              <a:spcBef>
                <a:spcPts val="4000"/>
              </a:spcBef>
              <a:defRPr b="1" sz="4450"/>
            </a:pPr>
            <a:r>
              <a:rPr b="0"/>
              <a:t>Bilateral Blur</a:t>
            </a:r>
            <a:endParaRPr b="0"/>
          </a:p>
          <a:p>
            <a:pPr lvl="2" marL="1627632" indent="-542544" defTabSz="2170121">
              <a:lnSpc>
                <a:spcPct val="80000"/>
              </a:lnSpc>
              <a:spcBef>
                <a:spcPts val="4000"/>
              </a:spcBef>
              <a:defRPr b="1" sz="4450"/>
            </a:pPr>
            <a:r>
              <a:rPr b="0"/>
              <a:t>It replaces the intensity of each pixel with a weighted average of intensity values from nearby pixels.sharp edges are preserved while discarding the weak ones.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OpenCV"/>
          <p:cNvSpPr txBox="1"/>
          <p:nvPr>
            <p:ph type="title"/>
          </p:nvPr>
        </p:nvSpPr>
        <p:spPr>
          <a:xfrm>
            <a:off x="1206500" y="-317500"/>
            <a:ext cx="12574934" cy="1435100"/>
          </a:xfrm>
          <a:prstGeom prst="rect">
            <a:avLst/>
          </a:prstGeom>
        </p:spPr>
        <p:txBody>
          <a:bodyPr/>
          <a:lstStyle/>
          <a:p>
            <a:pPr/>
            <a:r>
              <a:t>OpenCV</a:t>
            </a:r>
          </a:p>
        </p:txBody>
      </p:sp>
      <p:sp>
        <p:nvSpPr>
          <p:cNvPr id="234" name="Erosion and Dilation"/>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Erosion and Dilation</a:t>
            </a:r>
          </a:p>
        </p:txBody>
      </p:sp>
      <p:sp>
        <p:nvSpPr>
          <p:cNvPr id="235" name="Uses of Erosion and Dilation:…"/>
          <p:cNvSpPr txBox="1"/>
          <p:nvPr>
            <p:ph type="body" idx="1"/>
          </p:nvPr>
        </p:nvSpPr>
        <p:spPr>
          <a:xfrm>
            <a:off x="953961" y="2565811"/>
            <a:ext cx="14617093" cy="10388745"/>
          </a:xfrm>
          <a:prstGeom prst="rect">
            <a:avLst/>
          </a:prstGeom>
        </p:spPr>
        <p:txBody>
          <a:bodyPr/>
          <a:lstStyle/>
          <a:p>
            <a:pPr marL="560831" indent="-560831" defTabSz="2243271">
              <a:spcBef>
                <a:spcPts val="4100"/>
              </a:spcBef>
              <a:defRPr b="1" sz="4600"/>
            </a:pPr>
            <a:r>
              <a:t>Uses of Erosion and Dilation: </a:t>
            </a:r>
          </a:p>
          <a:p>
            <a:pPr marL="560831" indent="-560831" defTabSz="2243271">
              <a:spcBef>
                <a:spcPts val="4100"/>
              </a:spcBef>
              <a:defRPr sz="4600"/>
            </a:pPr>
            <a:r>
              <a:t>Erosion: </a:t>
            </a:r>
          </a:p>
          <a:p>
            <a:pPr lvl="1" marL="1121663" indent="-560831" defTabSz="2243271">
              <a:spcBef>
                <a:spcPts val="4100"/>
              </a:spcBef>
              <a:defRPr sz="4600"/>
            </a:pPr>
            <a:r>
              <a:t>It is useful for removing small white noises. </a:t>
            </a:r>
          </a:p>
          <a:p>
            <a:pPr lvl="1" marL="1121663" indent="-560831" defTabSz="2243271">
              <a:spcBef>
                <a:spcPts val="4100"/>
              </a:spcBef>
              <a:defRPr sz="4600"/>
            </a:pPr>
            <a:r>
              <a:t>Used to detach two connected objects etc. </a:t>
            </a:r>
          </a:p>
          <a:p>
            <a:pPr marL="560831" indent="-560831" defTabSz="2243271">
              <a:spcBef>
                <a:spcPts val="4100"/>
              </a:spcBef>
              <a:defRPr sz="4600"/>
            </a:pPr>
            <a:r>
              <a:t>Dilation: </a:t>
            </a:r>
          </a:p>
          <a:p>
            <a:pPr lvl="1" marL="1121663" indent="-560831" defTabSz="2243271">
              <a:spcBef>
                <a:spcPts val="4100"/>
              </a:spcBef>
              <a:defRPr sz="4600"/>
            </a:pPr>
            <a:r>
              <a:t>In cases like noise removal, erosion is followed by dilation. Because, erosion removes white noises, but it also shrinks our object. So we dilate it. Since noise is gone, they won’t come back, but our object area increases. </a:t>
            </a:r>
          </a:p>
          <a:p>
            <a:pPr lvl="1" marL="1121663" indent="-560831" defTabSz="2243271">
              <a:spcBef>
                <a:spcPts val="4100"/>
              </a:spcBef>
              <a:defRPr sz="4600"/>
            </a:pPr>
            <a:r>
              <a:t>It is also useful in joining broken parts of an object.</a:t>
            </a:r>
          </a:p>
        </p:txBody>
      </p:sp>
      <p:pic>
        <p:nvPicPr>
          <p:cNvPr id="236" name="Close-up black and white photo of intricate building architecture" descr="Close-up black and white photo of intricate building architecture"/>
          <p:cNvPicPr>
            <a:picLocks noChangeAspect="0"/>
          </p:cNvPicPr>
          <p:nvPr>
            <p:ph type="pic" idx="22"/>
          </p:nvPr>
        </p:nvPicPr>
        <p:blipFill>
          <a:blip r:embed="rId2">
            <a:extLst/>
          </a:blip>
          <a:srcRect l="0" t="3" r="0" b="3"/>
          <a:stretch>
            <a:fillRect/>
          </a:stretch>
        </p:blipFill>
        <p:spPr>
          <a:xfrm>
            <a:off x="14391225" y="1345537"/>
            <a:ext cx="9677971" cy="6211772"/>
          </a:xfrm>
          <a:prstGeom prst="rect">
            <a:avLst/>
          </a:prstGeom>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OpenCV"/>
          <p:cNvSpPr txBox="1"/>
          <p:nvPr>
            <p:ph type="title"/>
          </p:nvPr>
        </p:nvSpPr>
        <p:spPr>
          <a:xfrm>
            <a:off x="1206500" y="-317500"/>
            <a:ext cx="12574934" cy="1435100"/>
          </a:xfrm>
          <a:prstGeom prst="rect">
            <a:avLst/>
          </a:prstGeom>
        </p:spPr>
        <p:txBody>
          <a:bodyPr/>
          <a:lstStyle/>
          <a:p>
            <a:pPr/>
            <a:r>
              <a:t>OpenCV</a:t>
            </a:r>
          </a:p>
        </p:txBody>
      </p:sp>
      <p:sp>
        <p:nvSpPr>
          <p:cNvPr id="239"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0" name="Thresholding is a technique in OpenCV, which is the assignment of pixel values in relation to the threshold value provided.…"/>
          <p:cNvSpPr txBox="1"/>
          <p:nvPr>
            <p:ph type="body" idx="1"/>
          </p:nvPr>
        </p:nvSpPr>
        <p:spPr>
          <a:xfrm>
            <a:off x="953961" y="2565811"/>
            <a:ext cx="22761813" cy="10675782"/>
          </a:xfrm>
          <a:prstGeom prst="rect">
            <a:avLst/>
          </a:prstGeom>
        </p:spPr>
        <p:txBody>
          <a:bodyPr/>
          <a:lstStyle/>
          <a:p>
            <a:pPr>
              <a:defRPr sz="5000"/>
            </a:pPr>
            <a:r>
              <a:t>Thresholding is a technique in OpenCV, which is the assignment of pixel values in relation to the threshold value provided.</a:t>
            </a:r>
          </a:p>
          <a:p>
            <a:pPr>
              <a:defRPr sz="5000"/>
            </a:pPr>
            <a:r>
              <a:t>In thresholding, each pixel value is compared with the threshold value. If the pixel value is smaller than the threshold, it is set to 0, otherwise, it is set to a maximum value (generally 255).</a:t>
            </a:r>
          </a:p>
          <a:p>
            <a:pPr>
              <a:defRPr sz="5000"/>
            </a:pPr>
            <a:r>
              <a:t>Thresholding is a very popular segmentation technique, used for separating an object considered as a foreground from its background. </a:t>
            </a:r>
          </a:p>
          <a:p>
            <a:pPr>
              <a:defRPr sz="5000"/>
            </a:pPr>
            <a:r>
              <a:t>In Computer Vision, this technique of thresholding is done on grayscale images. So initially, the image has to be converted in grayscale color space.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 name="Opencv"/>
          <p:cNvSpPr txBox="1"/>
          <p:nvPr>
            <p:ph type="title"/>
          </p:nvPr>
        </p:nvSpPr>
        <p:spPr>
          <a:xfrm>
            <a:off x="1206500" y="-1535"/>
            <a:ext cx="21971000" cy="1433164"/>
          </a:xfrm>
          <a:prstGeom prst="rect">
            <a:avLst/>
          </a:prstGeom>
        </p:spPr>
        <p:txBody>
          <a:bodyPr/>
          <a:lstStyle/>
          <a:p>
            <a:pPr/>
            <a:r>
              <a:t>Opencv</a:t>
            </a:r>
          </a:p>
        </p:txBody>
      </p:sp>
      <p:sp>
        <p:nvSpPr>
          <p:cNvPr id="156" name="Introduction"/>
          <p:cNvSpPr txBox="1"/>
          <p:nvPr>
            <p:ph type="body" idx="21"/>
          </p:nvPr>
        </p:nvSpPr>
        <p:spPr>
          <a:xfrm>
            <a:off x="1206500" y="1488347"/>
            <a:ext cx="21971000" cy="934779"/>
          </a:xfrm>
          <a:prstGeom prst="rect">
            <a:avLst/>
          </a:prstGeom>
          <a:extLst>
            <a:ext uri="{C572A759-6A51-4108-AA02-DFA0A04FC94B}">
              <ma14:wrappingTextBoxFlag xmlns:ma14="http://schemas.microsoft.com/office/mac/drawingml/2011/main" val="1"/>
            </a:ext>
          </a:extLst>
        </p:spPr>
        <p:txBody>
          <a:bodyPr/>
          <a:lstStyle/>
          <a:p>
            <a:pPr/>
            <a:r>
              <a:t>Introduction</a:t>
            </a:r>
          </a:p>
        </p:txBody>
      </p:sp>
      <p:sp>
        <p:nvSpPr>
          <p:cNvPr id="157" name="OpenCV stands for Open-Source Computer Vision (Library).…"/>
          <p:cNvSpPr txBox="1"/>
          <p:nvPr>
            <p:ph type="body" idx="1"/>
          </p:nvPr>
        </p:nvSpPr>
        <p:spPr>
          <a:xfrm>
            <a:off x="1206500" y="3400223"/>
            <a:ext cx="21971000" cy="9104293"/>
          </a:xfrm>
          <a:prstGeom prst="rect">
            <a:avLst/>
          </a:prstGeom>
        </p:spPr>
        <p:txBody>
          <a:bodyPr/>
          <a:lstStyle/>
          <a:p>
            <a:pPr/>
            <a:r>
              <a:t>OpenCV stands for Open-Source Computer Vision (Library).</a:t>
            </a:r>
          </a:p>
          <a:p>
            <a:pPr/>
            <a:r>
              <a:t>It is the most common and popularly used, well-documented Computer Vision library.</a:t>
            </a:r>
          </a:p>
          <a:p>
            <a:pPr/>
            <a:r>
              <a:t>OpenCV is an open-source library that incorporates numerous computer vision algorithms.</a:t>
            </a:r>
          </a:p>
          <a:p>
            <a:pPr/>
            <a:r>
              <a:t>OpenCV increases computational efficiency and assists with real-time applications.</a:t>
            </a:r>
          </a:p>
          <a:p>
            <a:pPr/>
            <a:r>
              <a:t>One of the major goals of OpenCV is to provide an accessible and easy-to-use computer vision infrastructure that helps people build sophisticated computer vision applications quickly.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penCV"/>
          <p:cNvSpPr txBox="1"/>
          <p:nvPr>
            <p:ph type="title"/>
          </p:nvPr>
        </p:nvSpPr>
        <p:spPr>
          <a:xfrm>
            <a:off x="1206500" y="-317500"/>
            <a:ext cx="12574934" cy="1435100"/>
          </a:xfrm>
          <a:prstGeom prst="rect">
            <a:avLst/>
          </a:prstGeom>
        </p:spPr>
        <p:txBody>
          <a:bodyPr/>
          <a:lstStyle/>
          <a:p>
            <a:pPr/>
            <a:r>
              <a:t>OpenCV</a:t>
            </a:r>
          </a:p>
        </p:txBody>
      </p:sp>
      <p:sp>
        <p:nvSpPr>
          <p:cNvPr id="243"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4" name="The basic Thresholding technique is Binary Thresholding.…"/>
          <p:cNvSpPr txBox="1"/>
          <p:nvPr>
            <p:ph type="body" idx="1"/>
          </p:nvPr>
        </p:nvSpPr>
        <p:spPr>
          <a:xfrm>
            <a:off x="953961" y="2565811"/>
            <a:ext cx="22077506" cy="10377360"/>
          </a:xfrm>
          <a:prstGeom prst="rect">
            <a:avLst/>
          </a:prstGeom>
        </p:spPr>
        <p:txBody>
          <a:bodyPr/>
          <a:lstStyle/>
          <a:p>
            <a:pPr marL="481584" indent="-481584" defTabSz="1926287">
              <a:spcBef>
                <a:spcPts val="3500"/>
              </a:spcBef>
              <a:defRPr sz="3950"/>
            </a:pPr>
            <a:r>
              <a:t>The basic Thresholding technique is Binary Thresholding. </a:t>
            </a:r>
          </a:p>
          <a:p>
            <a:pPr marL="481584" indent="-481584" defTabSz="1926287">
              <a:spcBef>
                <a:spcPts val="3500"/>
              </a:spcBef>
              <a:defRPr sz="3950"/>
            </a:pPr>
            <a:r>
              <a:t>For every pixel, the same threshold value is applied. If the pixel value is smaller than the threshold, it is set to 0, otherwise, it is set to a maximum value. </a:t>
            </a:r>
          </a:p>
          <a:p>
            <a:pPr marL="481584" indent="-481584" defTabSz="1926287">
              <a:spcBef>
                <a:spcPts val="3500"/>
              </a:spcBef>
              <a:defRPr sz="3950"/>
            </a:pPr>
            <a:r>
              <a:t>The different Simple Thresholding Techniques are: </a:t>
            </a:r>
          </a:p>
          <a:p>
            <a:pPr lvl="1" marL="963168" indent="-481584" defTabSz="1926287">
              <a:spcBef>
                <a:spcPts val="3500"/>
              </a:spcBef>
              <a:defRPr sz="3950"/>
            </a:pPr>
            <a:r>
              <a:t>cv2.THRESH_BINARY: If pixel intensity is greater than the set threshold, value set to 255, else set to 0 (black). </a:t>
            </a:r>
          </a:p>
          <a:p>
            <a:pPr lvl="1" marL="963168" indent="-481584" defTabSz="1926287">
              <a:spcBef>
                <a:spcPts val="3500"/>
              </a:spcBef>
              <a:defRPr sz="3950"/>
            </a:pPr>
            <a:r>
              <a:t>cv2.THRESH_BINARY_INV: Inverted or Opposite case of cv2.THRESH_BINARY. </a:t>
            </a:r>
          </a:p>
          <a:p>
            <a:pPr lvl="1" marL="963168" indent="-481584" defTabSz="1926287">
              <a:spcBef>
                <a:spcPts val="3500"/>
              </a:spcBef>
              <a:defRPr sz="3950"/>
            </a:pPr>
            <a:r>
              <a:t>cv.THRESH_TRUNC: If pixel intensity value is greater than threshold, it is truncated to the threshold. The pixel values are set to be the same as the threshold. All other values remain the same. </a:t>
            </a:r>
          </a:p>
          <a:p>
            <a:pPr lvl="1" marL="963168" indent="-481584" defTabSz="1926287">
              <a:spcBef>
                <a:spcPts val="3500"/>
              </a:spcBef>
              <a:defRPr sz="3950"/>
            </a:pPr>
            <a:r>
              <a:t>cv.THRESH_TOZERO: Pixel intensity is set to 0, for all the pixels intensity, less than the threshold value. </a:t>
            </a:r>
          </a:p>
          <a:p>
            <a:pPr lvl="1" marL="963168" indent="-481584" defTabSz="1926287">
              <a:spcBef>
                <a:spcPts val="3500"/>
              </a:spcBef>
              <a:defRPr sz="3950"/>
            </a:pPr>
            <a:r>
              <a:t>cv.THRESH_TOZERO_INV: Inverted or Opposite case of cv2.THRESH_TOZERO.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 name="OpenCV"/>
          <p:cNvSpPr txBox="1"/>
          <p:nvPr>
            <p:ph type="title"/>
          </p:nvPr>
        </p:nvSpPr>
        <p:spPr>
          <a:xfrm>
            <a:off x="1206500" y="-317500"/>
            <a:ext cx="12574934" cy="1435100"/>
          </a:xfrm>
          <a:prstGeom prst="rect">
            <a:avLst/>
          </a:prstGeom>
        </p:spPr>
        <p:txBody>
          <a:bodyPr/>
          <a:lstStyle/>
          <a:p>
            <a:pPr/>
            <a:r>
              <a:t>OpenCV</a:t>
            </a:r>
          </a:p>
        </p:txBody>
      </p:sp>
      <p:sp>
        <p:nvSpPr>
          <p:cNvPr id="247" name="Simpl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Simple Thresholding</a:t>
            </a:r>
          </a:p>
        </p:txBody>
      </p:sp>
      <p:sp>
        <p:nvSpPr>
          <p:cNvPr id="248" name="Syntax:…"/>
          <p:cNvSpPr txBox="1"/>
          <p:nvPr>
            <p:ph type="body" idx="1"/>
          </p:nvPr>
        </p:nvSpPr>
        <p:spPr>
          <a:xfrm>
            <a:off x="953961" y="2565811"/>
            <a:ext cx="21839262" cy="10335067"/>
          </a:xfrm>
          <a:prstGeom prst="rect">
            <a:avLst/>
          </a:prstGeom>
        </p:spPr>
        <p:txBody>
          <a:bodyPr/>
          <a:lstStyle/>
          <a:p>
            <a:pPr>
              <a:defRPr sz="5000"/>
            </a:pPr>
            <a:r>
              <a:t>Syntax: </a:t>
            </a:r>
          </a:p>
          <a:p>
            <a:pPr>
              <a:defRPr sz="5000"/>
            </a:pPr>
            <a:r>
              <a:t>cv2.threshold(source, thresholdValue, maxVal, thresholdingTechnique) </a:t>
            </a:r>
          </a:p>
          <a:p>
            <a:pPr>
              <a:defRPr sz="5000"/>
            </a:pPr>
            <a:r>
              <a:t>Parameters: </a:t>
            </a:r>
          </a:p>
          <a:p>
            <a:pPr lvl="1">
              <a:defRPr sz="5000"/>
            </a:pPr>
            <a:r>
              <a:t>source: Input Image array (must be in Grayscale). </a:t>
            </a:r>
          </a:p>
          <a:p>
            <a:pPr lvl="1">
              <a:defRPr sz="5000"/>
            </a:pPr>
            <a:r>
              <a:t>thresholdValue: Value of Threshold below and above which pixel values will change accordingly. </a:t>
            </a:r>
          </a:p>
          <a:p>
            <a:pPr lvl="1">
              <a:defRPr sz="5000"/>
            </a:pPr>
            <a:r>
              <a:t>maxVal: Maximum value that can be assigned to a pixel. </a:t>
            </a:r>
          </a:p>
          <a:p>
            <a:pPr lvl="1">
              <a:defRPr sz="5000"/>
            </a:pPr>
            <a:r>
              <a:t>thresholdingTechnique: The type of thresholding to be app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OpenCV"/>
          <p:cNvSpPr txBox="1"/>
          <p:nvPr>
            <p:ph type="title"/>
          </p:nvPr>
        </p:nvSpPr>
        <p:spPr>
          <a:xfrm>
            <a:off x="1206500" y="-317500"/>
            <a:ext cx="12574934" cy="1435100"/>
          </a:xfrm>
          <a:prstGeom prst="rect">
            <a:avLst/>
          </a:prstGeom>
        </p:spPr>
        <p:txBody>
          <a:bodyPr/>
          <a:lstStyle/>
          <a:p>
            <a:pPr/>
            <a:r>
              <a:t>OpenCV</a:t>
            </a:r>
          </a:p>
        </p:txBody>
      </p:sp>
      <p:sp>
        <p:nvSpPr>
          <p:cNvPr id="251" name="Adaptive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Adaptive thresholding</a:t>
            </a:r>
          </a:p>
        </p:txBody>
      </p:sp>
      <p:sp>
        <p:nvSpPr>
          <p:cNvPr id="252" name="Adaptive thresholding is the method where the threshold value is calculated for smaller regions.…"/>
          <p:cNvSpPr txBox="1"/>
          <p:nvPr>
            <p:ph type="body" sz="half" idx="1"/>
          </p:nvPr>
        </p:nvSpPr>
        <p:spPr>
          <a:xfrm>
            <a:off x="953961" y="2565811"/>
            <a:ext cx="13227998" cy="10015421"/>
          </a:xfrm>
          <a:prstGeom prst="rect">
            <a:avLst/>
          </a:prstGeom>
        </p:spPr>
        <p:txBody>
          <a:bodyPr/>
          <a:lstStyle/>
          <a:p>
            <a:pPr>
              <a:defRPr sz="5000"/>
            </a:pPr>
            <a:r>
              <a:t>Adaptive thresholding is the method where the threshold value is calculated for smaller regions.</a:t>
            </a:r>
          </a:p>
          <a:p>
            <a:pPr>
              <a:defRPr sz="5000"/>
            </a:pPr>
            <a:r>
              <a:t>This leads to different threshold values for different regions with respect to the change in lighting.</a:t>
            </a:r>
          </a:p>
          <a:p>
            <a:pPr>
              <a:defRPr sz="5000"/>
            </a:pPr>
            <a:r>
              <a:t>We use cv2.adaptiveThreshold for this.</a:t>
            </a:r>
          </a:p>
        </p:txBody>
      </p:sp>
      <p:pic>
        <p:nvPicPr>
          <p:cNvPr id="253" name="Close-up black and white photo of intricate building architecture" descr="Close-up black and white photo of intricate building architecture"/>
          <p:cNvPicPr>
            <a:picLocks noChangeAspect="0"/>
          </p:cNvPicPr>
          <p:nvPr/>
        </p:nvPicPr>
        <p:blipFill>
          <a:blip r:embed="rId2">
            <a:extLst/>
          </a:blip>
          <a:srcRect l="0" t="0" r="0" b="0"/>
          <a:stretch>
            <a:fillRect/>
          </a:stretch>
        </p:blipFill>
        <p:spPr>
          <a:xfrm>
            <a:off x="14695369" y="519670"/>
            <a:ext cx="9252164" cy="1204774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OpenCV"/>
          <p:cNvSpPr txBox="1"/>
          <p:nvPr>
            <p:ph type="title"/>
          </p:nvPr>
        </p:nvSpPr>
        <p:spPr>
          <a:xfrm>
            <a:off x="1206500" y="-317500"/>
            <a:ext cx="12574934" cy="1435100"/>
          </a:xfrm>
          <a:prstGeom prst="rect">
            <a:avLst/>
          </a:prstGeom>
        </p:spPr>
        <p:txBody>
          <a:bodyPr/>
          <a:lstStyle/>
          <a:p>
            <a:pPr/>
            <a:r>
              <a:t>OpenCV</a:t>
            </a:r>
          </a:p>
        </p:txBody>
      </p:sp>
      <p:sp>
        <p:nvSpPr>
          <p:cNvPr id="256" name="Adaptive Threshold"/>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Adaptive Threshold</a:t>
            </a:r>
          </a:p>
        </p:txBody>
      </p:sp>
      <p:sp>
        <p:nvSpPr>
          <p:cNvPr id="257" name="Syntax: cv2.adaptiveThreshold(source, maxVal, adaptiveMethod, thresholdType, blocksize, constant)…"/>
          <p:cNvSpPr txBox="1"/>
          <p:nvPr>
            <p:ph type="body" idx="1"/>
          </p:nvPr>
        </p:nvSpPr>
        <p:spPr>
          <a:xfrm>
            <a:off x="953961" y="2565811"/>
            <a:ext cx="22822058" cy="10930869"/>
          </a:xfrm>
          <a:prstGeom prst="rect">
            <a:avLst/>
          </a:prstGeom>
        </p:spPr>
        <p:txBody>
          <a:bodyPr/>
          <a:lstStyle/>
          <a:p>
            <a:pPr marL="432815" indent="-432815" defTabSz="1731220">
              <a:spcBef>
                <a:spcPts val="3100"/>
              </a:spcBef>
              <a:defRPr sz="3550"/>
            </a:pPr>
            <a:r>
              <a:t>Syntax: cv2.adaptiveThreshold(source, maxVal, adaptiveMethod, thresholdType, blocksize, constant) </a:t>
            </a:r>
          </a:p>
          <a:p>
            <a:pPr marL="432815" indent="-432815" defTabSz="1731220">
              <a:spcBef>
                <a:spcPts val="3100"/>
              </a:spcBef>
              <a:defRPr sz="3550"/>
            </a:pPr>
            <a:r>
              <a:t>Parameters: </a:t>
            </a:r>
          </a:p>
          <a:p>
            <a:pPr lvl="1" marL="865631" indent="-432815" defTabSz="1731220">
              <a:spcBef>
                <a:spcPts val="3100"/>
              </a:spcBef>
              <a:defRPr sz="3550"/>
            </a:pPr>
            <a:r>
              <a:t>source: Input Image array(Single-channel, 8-bit or floating-point)</a:t>
            </a:r>
          </a:p>
          <a:p>
            <a:pPr lvl="1" marL="865631" indent="-432815" defTabSz="1731220">
              <a:spcBef>
                <a:spcPts val="3100"/>
              </a:spcBef>
              <a:defRPr sz="3550"/>
            </a:pPr>
            <a:r>
              <a:t>maxVal: Maximum value that can be assigned to a pixel. </a:t>
            </a:r>
          </a:p>
          <a:p>
            <a:pPr lvl="1" marL="865631" indent="-432815" defTabSz="1731220">
              <a:spcBef>
                <a:spcPts val="3100"/>
              </a:spcBef>
              <a:defRPr sz="3550"/>
            </a:pPr>
            <a:r>
              <a:t>adaptiveMethod: Adaptive method decides how threshold value is calculated. </a:t>
            </a:r>
          </a:p>
          <a:p>
            <a:pPr lvl="2" marL="1298447" indent="-432815" defTabSz="1731220">
              <a:spcBef>
                <a:spcPts val="3100"/>
              </a:spcBef>
              <a:defRPr sz="3550"/>
            </a:pPr>
            <a:r>
              <a:t>cv2.ADAPTIVE_THRESH_MEAN_C: Threshold Value = (Mean of the neighbourhood area values – constant value). In other words, it is the mean of the blockSize×blockSize neighborhood of a point minus constant. </a:t>
            </a:r>
          </a:p>
          <a:p>
            <a:pPr lvl="2" marL="1298447" indent="-432815" defTabSz="1731220">
              <a:spcBef>
                <a:spcPts val="3100"/>
              </a:spcBef>
              <a:defRPr sz="3550"/>
            </a:pPr>
            <a:r>
              <a:t>cv2.ADAPTIVE_THRESH_GAUSSIAN_C: Threshold Value = (Gaussian-weighted sum of the neighbourhood values – constant value). In other words, it is a weighted sum of the blockSize×blockSize neighborhood of a point minus constant. </a:t>
            </a:r>
          </a:p>
          <a:p>
            <a:pPr lvl="1" marL="865631" indent="-432815" defTabSz="1731220">
              <a:spcBef>
                <a:spcPts val="3100"/>
              </a:spcBef>
              <a:defRPr sz="3550"/>
            </a:pPr>
            <a:r>
              <a:t>thresholdType: The type of thresholding to be applied. </a:t>
            </a:r>
          </a:p>
          <a:p>
            <a:pPr lvl="1" marL="865631" indent="-432815" defTabSz="1731220">
              <a:spcBef>
                <a:spcPts val="3100"/>
              </a:spcBef>
              <a:defRPr sz="3550"/>
            </a:pPr>
            <a:r>
              <a:t>blockSize: Size of a pixel neighborhood that is used to calculate a threshold value. </a:t>
            </a:r>
          </a:p>
          <a:p>
            <a:pPr lvl="1" marL="865631" indent="-432815" defTabSz="1731220">
              <a:spcBef>
                <a:spcPts val="3100"/>
              </a:spcBef>
              <a:defRPr sz="3550"/>
            </a:pPr>
            <a:r>
              <a:t>constant: A constant value that is subtracted from the mean or weighted sum of the neighbourhood pixels.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OpenCV"/>
          <p:cNvSpPr txBox="1"/>
          <p:nvPr>
            <p:ph type="title"/>
          </p:nvPr>
        </p:nvSpPr>
        <p:spPr>
          <a:xfrm>
            <a:off x="1206500" y="-317500"/>
            <a:ext cx="12574934" cy="1435100"/>
          </a:xfrm>
          <a:prstGeom prst="rect">
            <a:avLst/>
          </a:prstGeom>
        </p:spPr>
        <p:txBody>
          <a:bodyPr/>
          <a:lstStyle/>
          <a:p>
            <a:pPr/>
            <a:r>
              <a:t>OpenCV</a:t>
            </a:r>
          </a:p>
        </p:txBody>
      </p:sp>
      <p:sp>
        <p:nvSpPr>
          <p:cNvPr id="260" name="Otsu thresholding"/>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Otsu thresholding</a:t>
            </a:r>
          </a:p>
        </p:txBody>
      </p:sp>
      <p:sp>
        <p:nvSpPr>
          <p:cNvPr id="261" name="In Otsu Thresholding, a value of the threshold isn’t chosen but is determined automatically.…"/>
          <p:cNvSpPr txBox="1"/>
          <p:nvPr>
            <p:ph type="body" sz="half" idx="1"/>
          </p:nvPr>
        </p:nvSpPr>
        <p:spPr>
          <a:xfrm>
            <a:off x="953961" y="2565811"/>
            <a:ext cx="13227998" cy="10015421"/>
          </a:xfrm>
          <a:prstGeom prst="rect">
            <a:avLst/>
          </a:prstGeom>
        </p:spPr>
        <p:txBody>
          <a:bodyPr/>
          <a:lstStyle/>
          <a:p>
            <a:pPr>
              <a:defRPr sz="5000"/>
            </a:pPr>
            <a:r>
              <a:t>In Otsu Thresholding, a value of the threshold isn’t chosen but is determined automatically.</a:t>
            </a:r>
          </a:p>
          <a:p>
            <a:pPr>
              <a:defRPr sz="5000"/>
            </a:pPr>
            <a:r>
              <a:t>A bimodal image (two distinct image values) is considered. The histogram generated contains two peaks. So, a generic condition would be to choose a threshold value that lies in the middle of both the histogram peak values.</a:t>
            </a:r>
          </a:p>
          <a:p>
            <a:pPr>
              <a:defRPr sz="5000"/>
            </a:pPr>
            <a:r>
              <a:t>We use the Traditional cv2.threshold function and use cv2.THRESH_OTSU as an extra flag.</a:t>
            </a:r>
          </a:p>
        </p:txBody>
      </p:sp>
      <p:pic>
        <p:nvPicPr>
          <p:cNvPr id="262" name="Close-up black and white photo of intricate building architecture" descr="Close-up black and white photo of intricate building architecture"/>
          <p:cNvPicPr>
            <a:picLocks noChangeAspect="0"/>
          </p:cNvPicPr>
          <p:nvPr/>
        </p:nvPicPr>
        <p:blipFill>
          <a:blip r:embed="rId2">
            <a:extLst/>
          </a:blip>
          <a:srcRect l="0" t="0" r="0" b="0"/>
          <a:stretch>
            <a:fillRect/>
          </a:stretch>
        </p:blipFill>
        <p:spPr>
          <a:xfrm>
            <a:off x="14485494" y="831122"/>
            <a:ext cx="9554845" cy="1205387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OpenCV"/>
          <p:cNvSpPr txBox="1"/>
          <p:nvPr>
            <p:ph type="title"/>
          </p:nvPr>
        </p:nvSpPr>
        <p:spPr>
          <a:xfrm>
            <a:off x="1206500" y="-317500"/>
            <a:ext cx="12574934" cy="1435100"/>
          </a:xfrm>
          <a:prstGeom prst="rect">
            <a:avLst/>
          </a:prstGeom>
        </p:spPr>
        <p:txBody>
          <a:bodyPr/>
          <a:lstStyle/>
          <a:p>
            <a:pPr/>
            <a:r>
              <a:t>OpenCV</a:t>
            </a:r>
          </a:p>
        </p:txBody>
      </p:sp>
      <p:sp>
        <p:nvSpPr>
          <p:cNvPr id="265" name="Otsu Threshold"/>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Otsu Threshold</a:t>
            </a:r>
          </a:p>
        </p:txBody>
      </p:sp>
      <p:sp>
        <p:nvSpPr>
          <p:cNvPr id="266" name="Syntax: cv2.threshold(source, thresholdValue, maxVal, thresholdingTechnique)…"/>
          <p:cNvSpPr txBox="1"/>
          <p:nvPr>
            <p:ph type="body" idx="1"/>
          </p:nvPr>
        </p:nvSpPr>
        <p:spPr>
          <a:xfrm>
            <a:off x="953961" y="2565811"/>
            <a:ext cx="22822058" cy="10930869"/>
          </a:xfrm>
          <a:prstGeom prst="rect">
            <a:avLst/>
          </a:prstGeom>
        </p:spPr>
        <p:txBody>
          <a:bodyPr/>
          <a:lstStyle/>
          <a:p>
            <a:pPr>
              <a:defRPr sz="5000"/>
            </a:pPr>
            <a:r>
              <a:t>Syntax: cv2.threshold(source, thresholdValue, maxVal, thresholdingTechnique) </a:t>
            </a:r>
          </a:p>
          <a:p>
            <a:pPr>
              <a:defRPr sz="5000"/>
            </a:pPr>
            <a:r>
              <a:t>Parameters: </a:t>
            </a:r>
          </a:p>
          <a:p>
            <a:pPr lvl="1">
              <a:defRPr sz="5000"/>
            </a:pPr>
            <a:r>
              <a:t>source: Input Image array (must be in Grayscale). </a:t>
            </a:r>
          </a:p>
          <a:p>
            <a:pPr lvl="1">
              <a:defRPr sz="5000"/>
            </a:pPr>
            <a:r>
              <a:t>thresholdValue: Value of Threshold below and above which pixel values will change accordingly. </a:t>
            </a:r>
          </a:p>
          <a:p>
            <a:pPr lvl="1">
              <a:defRPr sz="5000"/>
            </a:pPr>
            <a:r>
              <a:t>maxVal: Maximum value that can be assigned to a pixel. </a:t>
            </a:r>
          </a:p>
          <a:p>
            <a:pPr lvl="1">
              <a:defRPr sz="5000"/>
            </a:pPr>
            <a:r>
              <a:t>thresholdingTechnique: The type of thresholding to be applied.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 name="OpenCV"/>
          <p:cNvSpPr txBox="1"/>
          <p:nvPr>
            <p:ph type="title"/>
          </p:nvPr>
        </p:nvSpPr>
        <p:spPr>
          <a:xfrm>
            <a:off x="1206500" y="-317500"/>
            <a:ext cx="12574934" cy="1435100"/>
          </a:xfrm>
          <a:prstGeom prst="rect">
            <a:avLst/>
          </a:prstGeom>
        </p:spPr>
        <p:txBody>
          <a:bodyPr/>
          <a:lstStyle/>
          <a:p>
            <a:pPr/>
            <a:r>
              <a:t>OpenCV</a:t>
            </a:r>
          </a:p>
        </p:txBody>
      </p:sp>
      <p:sp>
        <p:nvSpPr>
          <p:cNvPr id="269" name="Canny edge detection"/>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Canny edge detection</a:t>
            </a:r>
          </a:p>
        </p:txBody>
      </p:sp>
      <p:sp>
        <p:nvSpPr>
          <p:cNvPr id="270" name="In an image, the points where the image brightness changes sharply or has discontinuities are called edges.…"/>
          <p:cNvSpPr txBox="1"/>
          <p:nvPr>
            <p:ph type="body" idx="1"/>
          </p:nvPr>
        </p:nvSpPr>
        <p:spPr>
          <a:xfrm>
            <a:off x="953961" y="3260898"/>
            <a:ext cx="15213105" cy="9693658"/>
          </a:xfrm>
          <a:prstGeom prst="rect">
            <a:avLst/>
          </a:prstGeom>
        </p:spPr>
        <p:txBody>
          <a:bodyPr/>
          <a:lstStyle/>
          <a:p>
            <a:pPr>
              <a:defRPr sz="5000"/>
            </a:pPr>
            <a:r>
              <a:t>In an image, the points where the image brightness changes sharply or has discontinuities are called edges.</a:t>
            </a:r>
          </a:p>
          <a:p>
            <a:pPr>
              <a:defRPr sz="5000"/>
            </a:pPr>
            <a:r>
              <a:t>Edge detection is a very useful concept and has a variety of applications like classification of objects in the image and localization.</a:t>
            </a:r>
          </a:p>
          <a:p>
            <a:pPr>
              <a:defRPr sz="5000"/>
            </a:pPr>
            <a:r>
              <a:t>Deep learning models in which there is need of object detection use edge features to extract information about objects present in image. It can also be used for image segmentation and image sharpening.</a:t>
            </a:r>
          </a:p>
        </p:txBody>
      </p:sp>
      <p:pic>
        <p:nvPicPr>
          <p:cNvPr id="271" name="Close-up black and white photo of intricate building architecture" descr="Close-up black and white photo of intricate building architecture"/>
          <p:cNvPicPr>
            <a:picLocks noChangeAspect="0"/>
          </p:cNvPicPr>
          <p:nvPr>
            <p:ph type="pic" idx="22"/>
          </p:nvPr>
        </p:nvPicPr>
        <p:blipFill>
          <a:blip r:embed="rId3">
            <a:extLst/>
          </a:blip>
          <a:srcRect l="0" t="0" r="0" b="0"/>
          <a:stretch>
            <a:fillRect/>
          </a:stretch>
        </p:blipFill>
        <p:spPr>
          <a:xfrm>
            <a:off x="13554875" y="427270"/>
            <a:ext cx="10611386" cy="2493218"/>
          </a:xfrm>
          <a:prstGeom prst="rect">
            <a:avLst/>
          </a:prstGeom>
        </p:spPr>
      </p:pic>
      <p:pic>
        <p:nvPicPr>
          <p:cNvPr id="272" name="Close-up black and white photo of intricate building architecture" descr="Close-up black and white photo of intricate building architecture"/>
          <p:cNvPicPr>
            <a:picLocks noChangeAspect="0"/>
          </p:cNvPicPr>
          <p:nvPr/>
        </p:nvPicPr>
        <p:blipFill>
          <a:blip r:embed="rId4">
            <a:extLst/>
          </a:blip>
          <a:srcRect l="0" t="0" r="0" b="0"/>
          <a:stretch>
            <a:fillRect/>
          </a:stretch>
        </p:blipFill>
        <p:spPr>
          <a:xfrm>
            <a:off x="16739334" y="3197708"/>
            <a:ext cx="7314372" cy="1020311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4" name="OpenCV"/>
          <p:cNvSpPr txBox="1"/>
          <p:nvPr>
            <p:ph type="title"/>
          </p:nvPr>
        </p:nvSpPr>
        <p:spPr>
          <a:xfrm>
            <a:off x="1206500" y="-317500"/>
            <a:ext cx="12574934" cy="1435100"/>
          </a:xfrm>
          <a:prstGeom prst="rect">
            <a:avLst/>
          </a:prstGeom>
        </p:spPr>
        <p:txBody>
          <a:bodyPr/>
          <a:lstStyle/>
          <a:p>
            <a:pPr/>
            <a:r>
              <a:t>OpenCV</a:t>
            </a:r>
          </a:p>
        </p:txBody>
      </p:sp>
      <p:sp>
        <p:nvSpPr>
          <p:cNvPr id="275" name="Finding coordinate of Contours"/>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Finding coordinate of Contours</a:t>
            </a:r>
          </a:p>
        </p:txBody>
      </p:sp>
      <p:sp>
        <p:nvSpPr>
          <p:cNvPr id="276" name="Contours are defined as the line joining all the points along the boundary of an image that are having the same intensity.…"/>
          <p:cNvSpPr txBox="1"/>
          <p:nvPr>
            <p:ph type="body" idx="1"/>
          </p:nvPr>
        </p:nvSpPr>
        <p:spPr>
          <a:xfrm>
            <a:off x="953961" y="2565811"/>
            <a:ext cx="14814770" cy="11029813"/>
          </a:xfrm>
          <a:prstGeom prst="rect">
            <a:avLst/>
          </a:prstGeom>
        </p:spPr>
        <p:txBody>
          <a:bodyPr/>
          <a:lstStyle/>
          <a:p>
            <a:pPr marL="585215" indent="-585215" defTabSz="2340805">
              <a:spcBef>
                <a:spcPts val="4300"/>
              </a:spcBef>
            </a:pPr>
            <a:r>
              <a:t>Contours are defined as the line joining all the points along the boundary of an image that are having the same intensity. </a:t>
            </a:r>
          </a:p>
          <a:p>
            <a:pPr marL="585215" indent="-585215" defTabSz="2340805">
              <a:spcBef>
                <a:spcPts val="4300"/>
              </a:spcBef>
            </a:pPr>
            <a:r>
              <a:t>Contours come handy in shape analysis, finding the size of the object of interest, and object detection.</a:t>
            </a:r>
          </a:p>
          <a:p>
            <a:pPr marL="585215" indent="-585215" defTabSz="2340805">
              <a:spcBef>
                <a:spcPts val="4300"/>
              </a:spcBef>
            </a:pPr>
            <a:r>
              <a:t>we will be using numpy library to convert all the co-ordinates of a contour into a linear array. </a:t>
            </a:r>
          </a:p>
          <a:p>
            <a:pPr marL="585215" indent="-585215" defTabSz="2340805">
              <a:spcBef>
                <a:spcPts val="4300"/>
              </a:spcBef>
            </a:pPr>
            <a:r>
              <a:t>This linear array would contain the x and y co-ordinates of each contour. </a:t>
            </a:r>
          </a:p>
          <a:p>
            <a:pPr marL="585215" indent="-585215" defTabSz="2340805">
              <a:spcBef>
                <a:spcPts val="4300"/>
              </a:spcBef>
            </a:pPr>
            <a:r>
              <a:t>The key point here is that the first co-ordinate in the array would always be the co-ordinate of the topmost vertex and hence could help in detection of orientation of an image.</a:t>
            </a:r>
          </a:p>
        </p:txBody>
      </p:sp>
      <p:pic>
        <p:nvPicPr>
          <p:cNvPr id="277" name="Close-up black and white photo of intricate building architecture" descr="Close-up black and white photo of intricate building architecture"/>
          <p:cNvPicPr>
            <a:picLocks noChangeAspect="0"/>
          </p:cNvPicPr>
          <p:nvPr>
            <p:ph type="pic" idx="22"/>
          </p:nvPr>
        </p:nvPicPr>
        <p:blipFill>
          <a:blip r:embed="rId3">
            <a:extLst/>
          </a:blip>
          <a:srcRect l="0" t="0" r="0" b="0"/>
          <a:stretch>
            <a:fillRect/>
          </a:stretch>
        </p:blipFill>
        <p:spPr>
          <a:xfrm>
            <a:off x="16315512" y="2218023"/>
            <a:ext cx="7717497" cy="9017768"/>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9" name="OpenCV"/>
          <p:cNvSpPr txBox="1"/>
          <p:nvPr>
            <p:ph type="title"/>
          </p:nvPr>
        </p:nvSpPr>
        <p:spPr>
          <a:xfrm>
            <a:off x="1206500" y="-317500"/>
            <a:ext cx="12574934" cy="1435100"/>
          </a:xfrm>
          <a:prstGeom prst="rect">
            <a:avLst/>
          </a:prstGeom>
        </p:spPr>
        <p:txBody>
          <a:bodyPr/>
          <a:lstStyle/>
          <a:p>
            <a:pPr/>
            <a:r>
              <a:t>OpenCV</a:t>
            </a:r>
          </a:p>
        </p:txBody>
      </p:sp>
      <p:sp>
        <p:nvSpPr>
          <p:cNvPr id="280" name="OpenCV for video"/>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OpenCV for video</a:t>
            </a:r>
          </a:p>
        </p:txBody>
      </p:sp>
      <p:sp>
        <p:nvSpPr>
          <p:cNvPr id="281" name="For webcam:…"/>
          <p:cNvSpPr txBox="1"/>
          <p:nvPr>
            <p:ph type="body" idx="1"/>
          </p:nvPr>
        </p:nvSpPr>
        <p:spPr>
          <a:xfrm>
            <a:off x="953961" y="2565811"/>
            <a:ext cx="19898096" cy="10130371"/>
          </a:xfrm>
          <a:prstGeom prst="rect">
            <a:avLst/>
          </a:prstGeom>
        </p:spPr>
        <p:txBody>
          <a:bodyPr/>
          <a:lstStyle/>
          <a:p>
            <a:pPr>
              <a:defRPr sz="5000"/>
            </a:pPr>
            <a:r>
              <a:t>For webcam:</a:t>
            </a:r>
          </a:p>
          <a:p>
            <a:pPr lvl="2">
              <a:defRPr sz="5000"/>
            </a:pPr>
            <a:r>
              <a:t>cv2.VideoCapture(0): Means first camera or webcam. </a:t>
            </a:r>
          </a:p>
          <a:p>
            <a:pPr lvl="2">
              <a:defRPr sz="5000"/>
            </a:pPr>
            <a:r>
              <a:t>cv2.VideoCapture(1):  Means second camera or webcam. </a:t>
            </a:r>
          </a:p>
          <a:p>
            <a:pPr>
              <a:defRPr sz="5000"/>
            </a:pPr>
            <a:r>
              <a:t>For saved video:</a:t>
            </a:r>
          </a:p>
          <a:p>
            <a:pPr lvl="2">
              <a:defRPr sz="5000"/>
            </a:pPr>
            <a:r>
              <a:t>cv2.VideoCapture("file name.mp4"): Means video file</a:t>
            </a:r>
          </a:p>
          <a:p>
            <a:pPr>
              <a:defRPr sz="5000"/>
            </a:pPr>
            <a:r>
              <a:t>ret, frames = cap.read()</a:t>
            </a:r>
          </a:p>
          <a:p>
            <a:pPr>
              <a:defRPr sz="5000"/>
            </a:pPr>
            <a:r>
              <a:t>Each frame is an image in which preprocessing is applied.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3" name="OpenCV"/>
          <p:cNvSpPr txBox="1"/>
          <p:nvPr>
            <p:ph type="title"/>
          </p:nvPr>
        </p:nvSpPr>
        <p:spPr>
          <a:xfrm>
            <a:off x="1206500" y="-317500"/>
            <a:ext cx="12574934" cy="1435100"/>
          </a:xfrm>
          <a:prstGeom prst="rect">
            <a:avLst/>
          </a:prstGeom>
        </p:spPr>
        <p:txBody>
          <a:bodyPr/>
          <a:lstStyle/>
          <a:p>
            <a:pPr/>
            <a:r>
              <a:t>OpenCV</a:t>
            </a:r>
          </a:p>
        </p:txBody>
      </p:sp>
      <p:sp>
        <p:nvSpPr>
          <p:cNvPr id="284" name="Face blur Using DNN mod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Face blur Using DNN model</a:t>
            </a:r>
          </a:p>
        </p:txBody>
      </p:sp>
      <p:sp>
        <p:nvSpPr>
          <p:cNvPr id="285" name="Demo python program in which we apply different OpenCV algorithms.…"/>
          <p:cNvSpPr txBox="1"/>
          <p:nvPr>
            <p:ph type="body" sz="half" idx="1"/>
          </p:nvPr>
        </p:nvSpPr>
        <p:spPr>
          <a:xfrm>
            <a:off x="953961" y="2565811"/>
            <a:ext cx="22872039" cy="5135035"/>
          </a:xfrm>
          <a:prstGeom prst="rect">
            <a:avLst/>
          </a:prstGeom>
        </p:spPr>
        <p:txBody>
          <a:bodyPr/>
          <a:lstStyle/>
          <a:p>
            <a:pPr>
              <a:defRPr sz="5000"/>
            </a:pPr>
            <a:r>
              <a:t>Demo python program in which we apply different OpenCV algorithms.</a:t>
            </a:r>
          </a:p>
          <a:p>
            <a:pPr>
              <a:defRPr sz="5000"/>
            </a:pPr>
            <a:r>
              <a:t>Goal of the project is to blur the face detected using DNN model.</a:t>
            </a:r>
          </a:p>
          <a:p>
            <a:pPr>
              <a:defRPr sz="5000"/>
            </a:pPr>
            <a:r>
              <a:t>First Step involves model loading.</a:t>
            </a:r>
          </a:p>
          <a:p>
            <a:pPr>
              <a:defRPr sz="5000"/>
            </a:pPr>
            <a:r>
              <a:t>Model can be downloaded online.</a:t>
            </a:r>
          </a:p>
        </p:txBody>
      </p:sp>
      <p:pic>
        <p:nvPicPr>
          <p:cNvPr id="286" name="Close-up black and white photo of intricate building architecture" descr="Close-up black and white photo of intricate building architecture"/>
          <p:cNvPicPr>
            <a:picLocks noChangeAspect="0"/>
          </p:cNvPicPr>
          <p:nvPr>
            <p:ph type="pic" idx="22"/>
          </p:nvPr>
        </p:nvPicPr>
        <p:blipFill>
          <a:blip r:embed="rId3">
            <a:extLst/>
          </a:blip>
          <a:srcRect l="0" t="2368" r="0" b="2368"/>
          <a:stretch>
            <a:fillRect/>
          </a:stretch>
        </p:blipFill>
        <p:spPr>
          <a:xfrm>
            <a:off x="1170021" y="8125378"/>
            <a:ext cx="19976552" cy="4769189"/>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OpenCV installation"/>
          <p:cNvSpPr txBox="1"/>
          <p:nvPr>
            <p:ph type="title"/>
          </p:nvPr>
        </p:nvSpPr>
        <p:spPr>
          <a:xfrm>
            <a:off x="1206500" y="-323783"/>
            <a:ext cx="21971000" cy="1433163"/>
          </a:xfrm>
          <a:prstGeom prst="rect">
            <a:avLst/>
          </a:prstGeom>
        </p:spPr>
        <p:txBody>
          <a:bodyPr/>
          <a:lstStyle/>
          <a:p>
            <a:pPr lvl="1"/>
            <a:r>
              <a:t>OpenCV installation</a:t>
            </a:r>
          </a:p>
        </p:txBody>
      </p:sp>
      <p:sp>
        <p:nvSpPr>
          <p:cNvPr id="160" name="For windows system"/>
          <p:cNvSpPr txBox="1"/>
          <p:nvPr>
            <p:ph type="body" idx="21"/>
          </p:nvPr>
        </p:nvSpPr>
        <p:spPr>
          <a:xfrm>
            <a:off x="1206500" y="1210849"/>
            <a:ext cx="21971000" cy="934780"/>
          </a:xfrm>
          <a:prstGeom prst="rect">
            <a:avLst/>
          </a:prstGeom>
          <a:extLst>
            <a:ext uri="{C572A759-6A51-4108-AA02-DFA0A04FC94B}">
              <ma14:wrappingTextBoxFlag xmlns:ma14="http://schemas.microsoft.com/office/mac/drawingml/2011/main" val="1"/>
            </a:ext>
          </a:extLst>
        </p:spPr>
        <p:txBody>
          <a:bodyPr/>
          <a:lstStyle/>
          <a:p>
            <a:pPr/>
            <a:r>
              <a:t>For windows system</a:t>
            </a:r>
          </a:p>
        </p:txBody>
      </p:sp>
      <p:sp>
        <p:nvSpPr>
          <p:cNvPr id="161" name="Requirements: Python and pip…"/>
          <p:cNvSpPr txBox="1"/>
          <p:nvPr>
            <p:ph type="body" idx="1"/>
          </p:nvPr>
        </p:nvSpPr>
        <p:spPr>
          <a:xfrm>
            <a:off x="1206500" y="2410051"/>
            <a:ext cx="21971000" cy="9489849"/>
          </a:xfrm>
          <a:prstGeom prst="rect">
            <a:avLst/>
          </a:prstGeom>
        </p:spPr>
        <p:txBody>
          <a:bodyPr/>
          <a:lstStyle/>
          <a:p>
            <a:pPr/>
            <a:r>
              <a:t>Requirements: Python and pip</a:t>
            </a:r>
          </a:p>
          <a:p>
            <a:pPr/>
            <a:r>
              <a:t>Installation code:</a:t>
            </a:r>
          </a:p>
          <a:p>
            <a:pPr/>
          </a:p>
          <a:p>
            <a:pPr/>
          </a:p>
          <a:p>
            <a:pPr/>
          </a:p>
          <a:p>
            <a:pPr/>
            <a:r>
              <a:t>Check if OpenCV is correctly installed:</a:t>
            </a:r>
          </a:p>
        </p:txBody>
      </p:sp>
      <p:pic>
        <p:nvPicPr>
          <p:cNvPr id="162" name="Screenshot 2022-11-10 at 12.36.05 PM.png" descr="Screenshot 2022-11-10 at 12.36.05 PM.png"/>
          <p:cNvPicPr>
            <a:picLocks noChangeAspect="1"/>
          </p:cNvPicPr>
          <p:nvPr/>
        </p:nvPicPr>
        <p:blipFill>
          <a:blip r:embed="rId2">
            <a:extLst/>
          </a:blip>
          <a:stretch>
            <a:fillRect/>
          </a:stretch>
        </p:blipFill>
        <p:spPr>
          <a:xfrm>
            <a:off x="2561666" y="4809324"/>
            <a:ext cx="19260668" cy="3096047"/>
          </a:xfrm>
          <a:prstGeom prst="rect">
            <a:avLst/>
          </a:prstGeom>
          <a:ln w="12700">
            <a:miter lim="400000"/>
          </a:ln>
        </p:spPr>
      </p:pic>
      <p:pic>
        <p:nvPicPr>
          <p:cNvPr id="163" name="Screenshot 2022-11-10 at 12.42.04 PM.png" descr="Screenshot 2022-11-10 at 12.42.04 PM.png"/>
          <p:cNvPicPr>
            <a:picLocks noChangeAspect="1"/>
          </p:cNvPicPr>
          <p:nvPr/>
        </p:nvPicPr>
        <p:blipFill>
          <a:blip r:embed="rId3">
            <a:extLst/>
          </a:blip>
          <a:stretch>
            <a:fillRect/>
          </a:stretch>
        </p:blipFill>
        <p:spPr>
          <a:xfrm>
            <a:off x="2685285" y="9698998"/>
            <a:ext cx="19260667" cy="3428275"/>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8" name="OpenCV"/>
          <p:cNvSpPr txBox="1"/>
          <p:nvPr>
            <p:ph type="title"/>
          </p:nvPr>
        </p:nvSpPr>
        <p:spPr>
          <a:xfrm>
            <a:off x="1206500" y="-317500"/>
            <a:ext cx="12574934" cy="1435100"/>
          </a:xfrm>
          <a:prstGeom prst="rect">
            <a:avLst/>
          </a:prstGeom>
        </p:spPr>
        <p:txBody>
          <a:bodyPr/>
          <a:lstStyle/>
          <a:p>
            <a:pPr/>
            <a:r>
              <a:t>OpenCV</a:t>
            </a:r>
          </a:p>
        </p:txBody>
      </p:sp>
      <p:sp>
        <p:nvSpPr>
          <p:cNvPr id="289" name="Face blur Using DNN mod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Face blur Using DNN model</a:t>
            </a:r>
          </a:p>
        </p:txBody>
      </p:sp>
      <p:sp>
        <p:nvSpPr>
          <p:cNvPr id="290" name="2nd step involves Face detection for input image.…"/>
          <p:cNvSpPr txBox="1"/>
          <p:nvPr>
            <p:ph type="body" sz="half" idx="1"/>
          </p:nvPr>
        </p:nvSpPr>
        <p:spPr>
          <a:xfrm>
            <a:off x="953961" y="2565811"/>
            <a:ext cx="22872039" cy="5433126"/>
          </a:xfrm>
          <a:prstGeom prst="rect">
            <a:avLst/>
          </a:prstGeom>
        </p:spPr>
        <p:txBody>
          <a:bodyPr/>
          <a:lstStyle/>
          <a:p>
            <a:pPr marL="499872" indent="-499872" defTabSz="1999437">
              <a:spcBef>
                <a:spcPts val="3600"/>
              </a:spcBef>
              <a:defRPr sz="4100"/>
            </a:pPr>
            <a:r>
              <a:t>2nd step involves Face detection for input image.</a:t>
            </a:r>
          </a:p>
          <a:p>
            <a:pPr marL="499872" indent="-499872" defTabSz="1999437">
              <a:spcBef>
                <a:spcPts val="3600"/>
              </a:spcBef>
              <a:defRPr sz="4100"/>
            </a:pPr>
            <a:r>
              <a:t>Each frame is capture from the video feed of webcam.</a:t>
            </a:r>
          </a:p>
          <a:p>
            <a:pPr marL="499872" indent="-499872" defTabSz="1999437">
              <a:spcBef>
                <a:spcPts val="3600"/>
              </a:spcBef>
              <a:defRPr sz="4100"/>
            </a:pPr>
            <a:r>
              <a:t>DNN model extracts blob from the given image which is then used to draw the bounding box of the face image.</a:t>
            </a:r>
          </a:p>
          <a:p>
            <a:pPr marL="499872" indent="-499872" defTabSz="1999437">
              <a:spcBef>
                <a:spcPts val="3600"/>
              </a:spcBef>
              <a:defRPr sz="4100"/>
            </a:pPr>
            <a:r>
              <a:t>Confidence is used to classify useful and not so useful points for drawing bounding box.</a:t>
            </a:r>
          </a:p>
          <a:p>
            <a:pPr marL="499872" indent="-499872" defTabSz="1999437">
              <a:spcBef>
                <a:spcPts val="3600"/>
              </a:spcBef>
              <a:defRPr sz="4100"/>
            </a:pPr>
            <a:r>
              <a:t>Rectangle is drawing over the bounding box.</a:t>
            </a:r>
          </a:p>
        </p:txBody>
      </p:sp>
      <p:pic>
        <p:nvPicPr>
          <p:cNvPr id="291" name="Close-up black and white photo of intricate building architecture" descr="Close-up black and white photo of intricate building architecture"/>
          <p:cNvPicPr>
            <a:picLocks noChangeAspect="0"/>
          </p:cNvPicPr>
          <p:nvPr>
            <p:ph type="pic" idx="22"/>
          </p:nvPr>
        </p:nvPicPr>
        <p:blipFill>
          <a:blip r:embed="rId3">
            <a:extLst/>
          </a:blip>
          <a:srcRect l="198" t="0" r="198" b="0"/>
          <a:stretch>
            <a:fillRect/>
          </a:stretch>
        </p:blipFill>
        <p:spPr>
          <a:xfrm>
            <a:off x="551878" y="8423469"/>
            <a:ext cx="11603577" cy="4841327"/>
          </a:xfrm>
          <a:prstGeom prst="rect">
            <a:avLst/>
          </a:prstGeom>
        </p:spPr>
      </p:pic>
      <p:pic>
        <p:nvPicPr>
          <p:cNvPr id="292" name="Close-up black and white photo of intricate building architecture" descr="Close-up black and white photo of intricate building architecture"/>
          <p:cNvPicPr>
            <a:picLocks noChangeAspect="0"/>
          </p:cNvPicPr>
          <p:nvPr/>
        </p:nvPicPr>
        <p:blipFill>
          <a:blip r:embed="rId4">
            <a:extLst/>
          </a:blip>
          <a:srcRect l="0" t="0" r="0" b="0"/>
          <a:stretch>
            <a:fillRect/>
          </a:stretch>
        </p:blipFill>
        <p:spPr>
          <a:xfrm>
            <a:off x="12460585" y="8423469"/>
            <a:ext cx="11446031" cy="484132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4" name="OpenCV"/>
          <p:cNvSpPr txBox="1"/>
          <p:nvPr>
            <p:ph type="title"/>
          </p:nvPr>
        </p:nvSpPr>
        <p:spPr>
          <a:xfrm>
            <a:off x="1206500" y="-317500"/>
            <a:ext cx="12574934" cy="1435100"/>
          </a:xfrm>
          <a:prstGeom prst="rect">
            <a:avLst/>
          </a:prstGeom>
        </p:spPr>
        <p:txBody>
          <a:bodyPr/>
          <a:lstStyle/>
          <a:p>
            <a:pPr/>
            <a:r>
              <a:t>OpenCV</a:t>
            </a:r>
          </a:p>
        </p:txBody>
      </p:sp>
      <p:sp>
        <p:nvSpPr>
          <p:cNvPr id="295" name="Face blur Using DNN mod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Face blur Using DNN model</a:t>
            </a:r>
          </a:p>
        </p:txBody>
      </p:sp>
      <p:sp>
        <p:nvSpPr>
          <p:cNvPr id="296" name="Then next step is to blur the face image.…"/>
          <p:cNvSpPr txBox="1"/>
          <p:nvPr>
            <p:ph type="body" sz="half" idx="1"/>
          </p:nvPr>
        </p:nvSpPr>
        <p:spPr>
          <a:xfrm>
            <a:off x="953961" y="2565811"/>
            <a:ext cx="22872039" cy="4176648"/>
          </a:xfrm>
          <a:prstGeom prst="rect">
            <a:avLst/>
          </a:prstGeom>
        </p:spPr>
        <p:txBody>
          <a:bodyPr/>
          <a:lstStyle/>
          <a:p>
            <a:pPr>
              <a:defRPr sz="5000"/>
            </a:pPr>
            <a:r>
              <a:t>Then next step is to blur the face image.</a:t>
            </a:r>
          </a:p>
          <a:p>
            <a:pPr>
              <a:defRPr sz="5000"/>
            </a:pPr>
            <a:r>
              <a:t>Bounding box coordinate is then converted to face coordinate.</a:t>
            </a:r>
          </a:p>
          <a:p>
            <a:pPr>
              <a:defRPr sz="5000"/>
            </a:pPr>
            <a:r>
              <a:t>GassianBlur is used for Blur.</a:t>
            </a:r>
          </a:p>
        </p:txBody>
      </p:sp>
      <p:pic>
        <p:nvPicPr>
          <p:cNvPr id="297" name="Close-up black and white photo of intricate building architecture" descr="Close-up black and white photo of intricate building architecture"/>
          <p:cNvPicPr>
            <a:picLocks noChangeAspect="0"/>
          </p:cNvPicPr>
          <p:nvPr/>
        </p:nvPicPr>
        <p:blipFill>
          <a:blip r:embed="rId3">
            <a:extLst/>
          </a:blip>
          <a:srcRect l="0" t="0" r="0" b="0"/>
          <a:stretch>
            <a:fillRect/>
          </a:stretch>
        </p:blipFill>
        <p:spPr>
          <a:xfrm>
            <a:off x="1039678" y="7913649"/>
            <a:ext cx="19252783" cy="505132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 name="OpenCV"/>
          <p:cNvSpPr txBox="1"/>
          <p:nvPr>
            <p:ph type="title"/>
          </p:nvPr>
        </p:nvSpPr>
        <p:spPr>
          <a:xfrm>
            <a:off x="1206500" y="-317500"/>
            <a:ext cx="12574934" cy="1435100"/>
          </a:xfrm>
          <a:prstGeom prst="rect">
            <a:avLst/>
          </a:prstGeom>
        </p:spPr>
        <p:txBody>
          <a:bodyPr/>
          <a:lstStyle/>
          <a:p>
            <a:pPr/>
            <a:r>
              <a:t>OpenCV</a:t>
            </a:r>
          </a:p>
        </p:txBody>
      </p:sp>
      <p:sp>
        <p:nvSpPr>
          <p:cNvPr id="300" name="Face blur Using DNN mod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Face blur Using DNN model</a:t>
            </a:r>
          </a:p>
        </p:txBody>
      </p:sp>
      <p:sp>
        <p:nvSpPr>
          <p:cNvPr id="301" name="Final step is to assign the key controller.…"/>
          <p:cNvSpPr txBox="1"/>
          <p:nvPr>
            <p:ph type="body" sz="half" idx="1"/>
          </p:nvPr>
        </p:nvSpPr>
        <p:spPr>
          <a:xfrm>
            <a:off x="953961" y="2565811"/>
            <a:ext cx="22872039" cy="4966973"/>
          </a:xfrm>
          <a:prstGeom prst="rect">
            <a:avLst/>
          </a:prstGeom>
        </p:spPr>
        <p:txBody>
          <a:bodyPr/>
          <a:lstStyle/>
          <a:p>
            <a:pPr>
              <a:defRPr sz="5000"/>
            </a:pPr>
            <a:r>
              <a:t>Final step is to assign the key controller.</a:t>
            </a:r>
          </a:p>
          <a:p>
            <a:pPr>
              <a:defRPr sz="5000"/>
            </a:pPr>
            <a:r>
              <a:t>“d” is assign to enable face blur and “q” is assign to end the program.</a:t>
            </a:r>
          </a:p>
          <a:p>
            <a:pPr>
              <a:defRPr sz="5000"/>
            </a:pPr>
            <a:r>
              <a:t>video_capture.release() is used to release all captured video.</a:t>
            </a:r>
          </a:p>
          <a:p>
            <a:pPr>
              <a:defRPr sz="5000"/>
            </a:pPr>
            <a:r>
              <a:t>cv2.destroyAllWindows() is used to destroy all the video window.</a:t>
            </a:r>
          </a:p>
        </p:txBody>
      </p:sp>
      <p:pic>
        <p:nvPicPr>
          <p:cNvPr id="302" name="Close-up black and white photo of intricate building architecture" descr="Close-up black and white photo of intricate building architecture"/>
          <p:cNvPicPr>
            <a:picLocks noChangeAspect="0"/>
          </p:cNvPicPr>
          <p:nvPr/>
        </p:nvPicPr>
        <p:blipFill>
          <a:blip r:embed="rId3">
            <a:extLst/>
          </a:blip>
          <a:srcRect l="0" t="0" r="0" b="0"/>
          <a:stretch>
            <a:fillRect/>
          </a:stretch>
        </p:blipFill>
        <p:spPr>
          <a:xfrm>
            <a:off x="1343898" y="7957316"/>
            <a:ext cx="14490271" cy="507414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4" name="OpenCV"/>
          <p:cNvSpPr txBox="1"/>
          <p:nvPr>
            <p:ph type="title"/>
          </p:nvPr>
        </p:nvSpPr>
        <p:spPr>
          <a:xfrm>
            <a:off x="1206500" y="-317500"/>
            <a:ext cx="12574934" cy="1435100"/>
          </a:xfrm>
          <a:prstGeom prst="rect">
            <a:avLst/>
          </a:prstGeom>
        </p:spPr>
        <p:txBody>
          <a:bodyPr/>
          <a:lstStyle/>
          <a:p>
            <a:pPr/>
            <a:r>
              <a:t>OpenCV</a:t>
            </a:r>
          </a:p>
        </p:txBody>
      </p:sp>
      <p:sp>
        <p:nvSpPr>
          <p:cNvPr id="305" name="Face blur Using DNN mod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Face blur Using DNN model</a:t>
            </a:r>
          </a:p>
        </p:txBody>
      </p:sp>
      <p:sp>
        <p:nvSpPr>
          <p:cNvPr id="306" name="Final Result:"/>
          <p:cNvSpPr txBox="1"/>
          <p:nvPr>
            <p:ph type="body" sz="quarter" idx="1"/>
          </p:nvPr>
        </p:nvSpPr>
        <p:spPr>
          <a:xfrm>
            <a:off x="953961" y="2565811"/>
            <a:ext cx="22872039" cy="1764839"/>
          </a:xfrm>
          <a:prstGeom prst="rect">
            <a:avLst/>
          </a:prstGeom>
        </p:spPr>
        <p:txBody>
          <a:bodyPr/>
          <a:lstStyle>
            <a:lvl1pPr>
              <a:defRPr sz="5000"/>
            </a:lvl1pPr>
          </a:lstStyle>
          <a:p>
            <a:pPr/>
            <a:r>
              <a:t>Final Result:</a:t>
            </a:r>
          </a:p>
        </p:txBody>
      </p:sp>
      <p:pic>
        <p:nvPicPr>
          <p:cNvPr id="307" name="Close-up black and white photo of intricate building architecture" descr="Close-up black and white photo of intricate building architecture"/>
          <p:cNvPicPr>
            <a:picLocks noChangeAspect="0"/>
          </p:cNvPicPr>
          <p:nvPr/>
        </p:nvPicPr>
        <p:blipFill>
          <a:blip r:embed="rId3">
            <a:extLst/>
          </a:blip>
          <a:stretch>
            <a:fillRect/>
          </a:stretch>
        </p:blipFill>
        <p:spPr>
          <a:xfrm>
            <a:off x="3075739" y="4405147"/>
            <a:ext cx="14845176" cy="823286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OpenCV installation"/>
          <p:cNvSpPr txBox="1"/>
          <p:nvPr>
            <p:ph type="title"/>
          </p:nvPr>
        </p:nvSpPr>
        <p:spPr>
          <a:xfrm>
            <a:off x="1206763" y="-321695"/>
            <a:ext cx="21971001" cy="1433164"/>
          </a:xfrm>
          <a:prstGeom prst="rect">
            <a:avLst/>
          </a:prstGeom>
        </p:spPr>
        <p:txBody>
          <a:bodyPr/>
          <a:lstStyle/>
          <a:p>
            <a:pPr lvl="1"/>
            <a:r>
              <a:t>OpenCV installation</a:t>
            </a:r>
          </a:p>
        </p:txBody>
      </p:sp>
      <p:sp>
        <p:nvSpPr>
          <p:cNvPr id="166" name="For Linux system"/>
          <p:cNvSpPr txBox="1"/>
          <p:nvPr>
            <p:ph type="body" idx="21"/>
          </p:nvPr>
        </p:nvSpPr>
        <p:spPr>
          <a:xfrm>
            <a:off x="1206500" y="1210408"/>
            <a:ext cx="21971000" cy="934780"/>
          </a:xfrm>
          <a:prstGeom prst="rect">
            <a:avLst/>
          </a:prstGeom>
          <a:extLst>
            <a:ext uri="{C572A759-6A51-4108-AA02-DFA0A04FC94B}">
              <ma14:wrappingTextBoxFlag xmlns:ma14="http://schemas.microsoft.com/office/mac/drawingml/2011/main" val="1"/>
            </a:ext>
          </a:extLst>
        </p:spPr>
        <p:txBody>
          <a:bodyPr/>
          <a:lstStyle/>
          <a:p>
            <a:pPr/>
            <a:r>
              <a:t>For Linux system</a:t>
            </a:r>
          </a:p>
        </p:txBody>
      </p:sp>
      <p:sp>
        <p:nvSpPr>
          <p:cNvPr id="167" name="Requirements: Python and pip…"/>
          <p:cNvSpPr txBox="1"/>
          <p:nvPr>
            <p:ph type="body" idx="1"/>
          </p:nvPr>
        </p:nvSpPr>
        <p:spPr>
          <a:xfrm>
            <a:off x="1206500" y="2412494"/>
            <a:ext cx="21971000" cy="9628284"/>
          </a:xfrm>
          <a:prstGeom prst="rect">
            <a:avLst/>
          </a:prstGeom>
        </p:spPr>
        <p:txBody>
          <a:bodyPr/>
          <a:lstStyle/>
          <a:p>
            <a:pPr/>
            <a:r>
              <a:t>Requirements: Python and pip</a:t>
            </a:r>
          </a:p>
          <a:p>
            <a:pPr/>
            <a:r>
              <a:t>Installation code: </a:t>
            </a:r>
          </a:p>
          <a:p>
            <a:pPr/>
          </a:p>
          <a:p>
            <a:pPr/>
          </a:p>
          <a:p>
            <a:pPr/>
          </a:p>
          <a:p>
            <a:pPr/>
            <a:r>
              <a:t>Check if OpenCV is correctly installed:</a:t>
            </a:r>
            <a:br/>
          </a:p>
        </p:txBody>
      </p:sp>
      <p:pic>
        <p:nvPicPr>
          <p:cNvPr id="168" name="Screenshot 2022-11-10 at 2.31.14 PM.png" descr="Screenshot 2022-11-10 at 2.31.14 PM.png"/>
          <p:cNvPicPr>
            <a:picLocks noChangeAspect="1"/>
          </p:cNvPicPr>
          <p:nvPr/>
        </p:nvPicPr>
        <p:blipFill>
          <a:blip r:embed="rId2">
            <a:extLst/>
          </a:blip>
          <a:stretch>
            <a:fillRect/>
          </a:stretch>
        </p:blipFill>
        <p:spPr>
          <a:xfrm>
            <a:off x="2625405" y="4525119"/>
            <a:ext cx="17085455" cy="3755455"/>
          </a:xfrm>
          <a:prstGeom prst="rect">
            <a:avLst/>
          </a:prstGeom>
          <a:ln w="12700">
            <a:miter lim="400000"/>
          </a:ln>
        </p:spPr>
      </p:pic>
      <p:pic>
        <p:nvPicPr>
          <p:cNvPr id="169" name="Screenshot 2022-11-10 at 2.33.28 PM.png" descr="Screenshot 2022-11-10 at 2.33.28 PM.png"/>
          <p:cNvPicPr>
            <a:picLocks noChangeAspect="1"/>
          </p:cNvPicPr>
          <p:nvPr/>
        </p:nvPicPr>
        <p:blipFill>
          <a:blip r:embed="rId3">
            <a:extLst/>
          </a:blip>
          <a:stretch>
            <a:fillRect/>
          </a:stretch>
        </p:blipFill>
        <p:spPr>
          <a:xfrm>
            <a:off x="3007344" y="9438288"/>
            <a:ext cx="16321577" cy="380128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OpenCV for an Image"/>
          <p:cNvSpPr txBox="1"/>
          <p:nvPr>
            <p:ph type="title"/>
          </p:nvPr>
        </p:nvSpPr>
        <p:spPr>
          <a:xfrm>
            <a:off x="1206500" y="-317500"/>
            <a:ext cx="9779000" cy="1435100"/>
          </a:xfrm>
          <a:prstGeom prst="rect">
            <a:avLst/>
          </a:prstGeom>
        </p:spPr>
        <p:txBody>
          <a:bodyPr/>
          <a:lstStyle>
            <a:lvl1pPr defTabSz="2194505">
              <a:defRPr spc="-153" sz="7650"/>
            </a:lvl1pPr>
          </a:lstStyle>
          <a:p>
            <a:pPr/>
            <a:r>
              <a:t>OpenCV for an Image</a:t>
            </a:r>
          </a:p>
        </p:txBody>
      </p:sp>
      <p:sp>
        <p:nvSpPr>
          <p:cNvPr id="172" name="Image - Basic"/>
          <p:cNvSpPr txBox="1"/>
          <p:nvPr>
            <p:ph type="body" idx="21"/>
          </p:nvPr>
        </p:nvSpPr>
        <p:spPr>
          <a:xfrm>
            <a:off x="1206500" y="1207525"/>
            <a:ext cx="9779000" cy="934779"/>
          </a:xfrm>
          <a:prstGeom prst="rect">
            <a:avLst/>
          </a:prstGeom>
          <a:extLst>
            <a:ext uri="{C572A759-6A51-4108-AA02-DFA0A04FC94B}">
              <ma14:wrappingTextBoxFlag xmlns:ma14="http://schemas.microsoft.com/office/mac/drawingml/2011/main" val="1"/>
            </a:ext>
          </a:extLst>
        </p:spPr>
        <p:txBody>
          <a:bodyPr/>
          <a:lstStyle/>
          <a:p>
            <a:pPr/>
            <a:r>
              <a:t>Image - Basic</a:t>
            </a:r>
          </a:p>
        </p:txBody>
      </p:sp>
      <p:sp>
        <p:nvSpPr>
          <p:cNvPr id="173" name="Reading an image…"/>
          <p:cNvSpPr txBox="1"/>
          <p:nvPr>
            <p:ph type="body" sz="half" idx="1"/>
          </p:nvPr>
        </p:nvSpPr>
        <p:spPr>
          <a:xfrm>
            <a:off x="1150380" y="3264983"/>
            <a:ext cx="10406295" cy="10223054"/>
          </a:xfrm>
          <a:prstGeom prst="rect">
            <a:avLst/>
          </a:prstGeom>
        </p:spPr>
        <p:txBody>
          <a:bodyPr/>
          <a:lstStyle/>
          <a:p>
            <a:pPr>
              <a:defRPr sz="4600"/>
            </a:pPr>
            <a:r>
              <a:t>Reading an image</a:t>
            </a:r>
          </a:p>
          <a:p>
            <a:pPr>
              <a:defRPr sz="4600"/>
            </a:pPr>
            <a:r>
              <a:t>Extracting the RGB values of a pixel</a:t>
            </a:r>
          </a:p>
          <a:p>
            <a:pPr>
              <a:defRPr sz="4600"/>
            </a:pPr>
            <a:r>
              <a:t>Extracting the ROI</a:t>
            </a:r>
          </a:p>
          <a:p>
            <a:pPr>
              <a:defRPr sz="4600"/>
            </a:pPr>
            <a:r>
              <a:t>Resizing the image</a:t>
            </a:r>
          </a:p>
          <a:p>
            <a:pPr>
              <a:defRPr sz="4600"/>
            </a:pPr>
            <a:r>
              <a:t>Rotating the image</a:t>
            </a:r>
          </a:p>
          <a:p>
            <a:pPr>
              <a:defRPr sz="4600"/>
            </a:pPr>
            <a:r>
              <a:t>Drawing a Rectangle</a:t>
            </a:r>
          </a:p>
          <a:p>
            <a:pPr>
              <a:defRPr sz="4600"/>
            </a:pPr>
            <a:r>
              <a:t>Display text</a:t>
            </a:r>
          </a:p>
        </p:txBody>
      </p:sp>
      <p:pic>
        <p:nvPicPr>
          <p:cNvPr id="174" name="Close-up black and white photo of intricate building architecture" descr="Close-up black and white photo of intricate building architecture"/>
          <p:cNvPicPr>
            <a:picLocks noChangeAspect="1"/>
          </p:cNvPicPr>
          <p:nvPr>
            <p:ph type="pic" idx="22"/>
          </p:nvPr>
        </p:nvPicPr>
        <p:blipFill>
          <a:blip r:embed="rId2">
            <a:extLst/>
          </a:blip>
          <a:srcRect l="1191" t="0" r="1191" b="0"/>
          <a:stretch>
            <a:fillRect/>
          </a:stretch>
        </p:blipFill>
        <p:spPr>
          <a:xfrm>
            <a:off x="12192000" y="1263650"/>
            <a:ext cx="10922000" cy="1118870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OpenCV"/>
          <p:cNvSpPr txBox="1"/>
          <p:nvPr>
            <p:ph type="title"/>
          </p:nvPr>
        </p:nvSpPr>
        <p:spPr>
          <a:xfrm>
            <a:off x="1206500" y="-317500"/>
            <a:ext cx="12574934" cy="1435100"/>
          </a:xfrm>
          <a:prstGeom prst="rect">
            <a:avLst/>
          </a:prstGeom>
        </p:spPr>
        <p:txBody>
          <a:bodyPr/>
          <a:lstStyle/>
          <a:p>
            <a:pPr/>
            <a:r>
              <a:t>OpenCV</a:t>
            </a:r>
          </a:p>
        </p:txBody>
      </p:sp>
      <p:sp>
        <p:nvSpPr>
          <p:cNvPr id="177" name="Reading an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Reading an image</a:t>
            </a:r>
          </a:p>
        </p:txBody>
      </p:sp>
      <p:sp>
        <p:nvSpPr>
          <p:cNvPr id="178" name="Syntax: cv2.imread(path, flag)…"/>
          <p:cNvSpPr txBox="1"/>
          <p:nvPr>
            <p:ph type="body" idx="1"/>
          </p:nvPr>
        </p:nvSpPr>
        <p:spPr>
          <a:xfrm>
            <a:off x="953961" y="2565811"/>
            <a:ext cx="22808947" cy="6519401"/>
          </a:xfrm>
          <a:prstGeom prst="rect">
            <a:avLst/>
          </a:prstGeom>
        </p:spPr>
        <p:txBody>
          <a:bodyPr/>
          <a:lstStyle/>
          <a:p>
            <a:pPr>
              <a:defRPr sz="5000"/>
            </a:pPr>
            <a:r>
              <a:t>Syntax: cv2.imread(path, flag) </a:t>
            </a:r>
          </a:p>
          <a:p>
            <a:pPr>
              <a:defRPr sz="5000"/>
            </a:pPr>
            <a:r>
              <a:t>Parameters: path: A string representing the path of the image to be read. flag: It specifies the way in which image should be read. It’s default value is cv2.IMREAD_COLOR </a:t>
            </a:r>
          </a:p>
          <a:p>
            <a:pPr>
              <a:defRPr sz="5000"/>
            </a:pPr>
            <a:r>
              <a:t>Return Value: This method returns an image that is loaded from the specified file.</a:t>
            </a:r>
          </a:p>
        </p:txBody>
      </p:sp>
      <p:pic>
        <p:nvPicPr>
          <p:cNvPr id="179" name="Close-up black and white photo of intricate building architecture" descr="Close-up black and white photo of intricate building architecture"/>
          <p:cNvPicPr>
            <a:picLocks noChangeAspect="0"/>
          </p:cNvPicPr>
          <p:nvPr>
            <p:ph type="pic" idx="22"/>
          </p:nvPr>
        </p:nvPicPr>
        <p:blipFill>
          <a:blip r:embed="rId2">
            <a:extLst/>
          </a:blip>
          <a:srcRect l="0" t="8572" r="0" b="0"/>
          <a:stretch>
            <a:fillRect/>
          </a:stretch>
        </p:blipFill>
        <p:spPr>
          <a:xfrm>
            <a:off x="1119506" y="9629189"/>
            <a:ext cx="19455187" cy="3734321"/>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OpenCV"/>
          <p:cNvSpPr txBox="1"/>
          <p:nvPr>
            <p:ph type="title"/>
          </p:nvPr>
        </p:nvSpPr>
        <p:spPr>
          <a:xfrm>
            <a:off x="1206500" y="-317500"/>
            <a:ext cx="12574934" cy="1435100"/>
          </a:xfrm>
          <a:prstGeom prst="rect">
            <a:avLst/>
          </a:prstGeom>
        </p:spPr>
        <p:txBody>
          <a:bodyPr/>
          <a:lstStyle/>
          <a:p>
            <a:pPr/>
            <a:r>
              <a:t>OpenCV</a:t>
            </a:r>
          </a:p>
        </p:txBody>
      </p:sp>
      <p:sp>
        <p:nvSpPr>
          <p:cNvPr id="182" name="Extracting the RGB values of a pixel"/>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Extracting the RGB values of a pixel</a:t>
            </a:r>
          </a:p>
        </p:txBody>
      </p:sp>
      <p:sp>
        <p:nvSpPr>
          <p:cNvPr id="183" name="OpenCV can extract the RGB values of an individual pixel.…"/>
          <p:cNvSpPr txBox="1"/>
          <p:nvPr>
            <p:ph type="body" idx="1"/>
          </p:nvPr>
        </p:nvSpPr>
        <p:spPr>
          <a:xfrm>
            <a:off x="953961" y="2565811"/>
            <a:ext cx="22808947" cy="6519401"/>
          </a:xfrm>
          <a:prstGeom prst="rect">
            <a:avLst/>
          </a:prstGeom>
        </p:spPr>
        <p:txBody>
          <a:bodyPr/>
          <a:lstStyle/>
          <a:p>
            <a:pPr>
              <a:defRPr sz="5000"/>
            </a:pPr>
            <a:r>
              <a:t>OpenCV can extract the RGB values of an individual pixel. </a:t>
            </a:r>
          </a:p>
          <a:p>
            <a:pPr>
              <a:defRPr sz="5000"/>
            </a:pPr>
            <a:r>
              <a:t>Note – OpenCV arranges the channels in BGR order. So the 0th value will correspond to Blue pixel and not Red.</a:t>
            </a:r>
          </a:p>
        </p:txBody>
      </p:sp>
      <p:pic>
        <p:nvPicPr>
          <p:cNvPr id="184"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2084472" y="8051437"/>
            <a:ext cx="19284850" cy="5435933"/>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OpenCV"/>
          <p:cNvSpPr txBox="1"/>
          <p:nvPr>
            <p:ph type="title"/>
          </p:nvPr>
        </p:nvSpPr>
        <p:spPr>
          <a:xfrm>
            <a:off x="1206500" y="-317500"/>
            <a:ext cx="12574934" cy="1435100"/>
          </a:xfrm>
          <a:prstGeom prst="rect">
            <a:avLst/>
          </a:prstGeom>
        </p:spPr>
        <p:txBody>
          <a:bodyPr/>
          <a:lstStyle/>
          <a:p>
            <a:pPr/>
            <a:r>
              <a:t>OpenCV</a:t>
            </a:r>
          </a:p>
        </p:txBody>
      </p:sp>
      <p:sp>
        <p:nvSpPr>
          <p:cNvPr id="187" name="Extracting the ROI"/>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Extracting the ROI</a:t>
            </a:r>
          </a:p>
        </p:txBody>
      </p:sp>
      <p:pic>
        <p:nvPicPr>
          <p:cNvPr id="188" name="Close-up black and white photo of intricate building architecture" descr="Close-up black and white photo of intricate building architecture"/>
          <p:cNvPicPr>
            <a:picLocks noChangeAspect="0"/>
          </p:cNvPicPr>
          <p:nvPr>
            <p:ph type="pic" idx="22"/>
          </p:nvPr>
        </p:nvPicPr>
        <p:blipFill>
          <a:blip r:embed="rId3">
            <a:extLst/>
          </a:blip>
          <a:srcRect l="0" t="0" r="0" b="0"/>
          <a:stretch>
            <a:fillRect/>
          </a:stretch>
        </p:blipFill>
        <p:spPr>
          <a:xfrm>
            <a:off x="1730245" y="2912533"/>
            <a:ext cx="14268765" cy="10306070"/>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OpenCV"/>
          <p:cNvSpPr txBox="1"/>
          <p:nvPr>
            <p:ph type="title"/>
          </p:nvPr>
        </p:nvSpPr>
        <p:spPr>
          <a:xfrm>
            <a:off x="1206500" y="-317500"/>
            <a:ext cx="12574934" cy="1435100"/>
          </a:xfrm>
          <a:prstGeom prst="rect">
            <a:avLst/>
          </a:prstGeom>
        </p:spPr>
        <p:txBody>
          <a:bodyPr/>
          <a:lstStyle/>
          <a:p>
            <a:pPr/>
            <a:r>
              <a:t>OpenCV</a:t>
            </a:r>
          </a:p>
        </p:txBody>
      </p:sp>
      <p:sp>
        <p:nvSpPr>
          <p:cNvPr id="191" name="Resizing the Image"/>
          <p:cNvSpPr txBox="1"/>
          <p:nvPr>
            <p:ph type="body" idx="21"/>
          </p:nvPr>
        </p:nvSpPr>
        <p:spPr>
          <a:xfrm>
            <a:off x="1206500" y="1206500"/>
            <a:ext cx="12574934" cy="934779"/>
          </a:xfrm>
          <a:prstGeom prst="rect">
            <a:avLst/>
          </a:prstGeom>
          <a:extLst>
            <a:ext uri="{C572A759-6A51-4108-AA02-DFA0A04FC94B}">
              <ma14:wrappingTextBoxFlag xmlns:ma14="http://schemas.microsoft.com/office/mac/drawingml/2011/main" val="1"/>
            </a:ext>
          </a:extLst>
        </p:spPr>
        <p:txBody>
          <a:bodyPr/>
          <a:lstStyle/>
          <a:p>
            <a:pPr/>
            <a:r>
              <a:t>Resizing the Image</a:t>
            </a:r>
          </a:p>
        </p:txBody>
      </p:sp>
      <p:sp>
        <p:nvSpPr>
          <p:cNvPr id="192" name="Image resizing refers to the scaling of images.…"/>
          <p:cNvSpPr txBox="1"/>
          <p:nvPr>
            <p:ph type="body" idx="1"/>
          </p:nvPr>
        </p:nvSpPr>
        <p:spPr>
          <a:xfrm>
            <a:off x="953961" y="2565811"/>
            <a:ext cx="22808947" cy="7303352"/>
          </a:xfrm>
          <a:prstGeom prst="rect">
            <a:avLst/>
          </a:prstGeom>
        </p:spPr>
        <p:txBody>
          <a:bodyPr/>
          <a:lstStyle/>
          <a:p>
            <a:pPr marL="524255" indent="-524255" defTabSz="2096971">
              <a:spcBef>
                <a:spcPts val="3800"/>
              </a:spcBef>
              <a:defRPr sz="4300"/>
            </a:pPr>
            <a:r>
              <a:t>Image resizing refers to the scaling of images.</a:t>
            </a:r>
          </a:p>
          <a:p>
            <a:pPr marL="524255" indent="-524255" defTabSz="2096971">
              <a:spcBef>
                <a:spcPts val="3800"/>
              </a:spcBef>
              <a:defRPr sz="4300"/>
            </a:pPr>
            <a:r>
              <a:t>Scaling comes in handy in many image processing as well as machine learning applications.</a:t>
            </a:r>
          </a:p>
          <a:p>
            <a:pPr marL="524255" indent="-524255" defTabSz="2096971">
              <a:spcBef>
                <a:spcPts val="3800"/>
              </a:spcBef>
              <a:defRPr sz="4300"/>
            </a:pPr>
            <a:r>
              <a:t>Choice of Interpolation Method for Resizing: </a:t>
            </a:r>
          </a:p>
          <a:p>
            <a:pPr lvl="1" marL="1048511" indent="-524255" defTabSz="2096971">
              <a:spcBef>
                <a:spcPts val="3800"/>
              </a:spcBef>
              <a:defRPr sz="4300"/>
            </a:pPr>
            <a:r>
              <a:t>cv2.INTER_AREA: This is used when we need to shrink an image. </a:t>
            </a:r>
          </a:p>
          <a:p>
            <a:pPr lvl="1" marL="1048511" indent="-524255" defTabSz="2096971">
              <a:spcBef>
                <a:spcPts val="3800"/>
              </a:spcBef>
              <a:defRPr sz="4300"/>
            </a:pPr>
            <a:r>
              <a:t>cv2.INTER_CUBIC: This is slow but more efficient. </a:t>
            </a:r>
          </a:p>
          <a:p>
            <a:pPr lvl="1" marL="1048511" indent="-524255" defTabSz="2096971">
              <a:spcBef>
                <a:spcPts val="3800"/>
              </a:spcBef>
              <a:defRPr sz="4300"/>
            </a:pPr>
            <a:r>
              <a:t>cv2.INTER_LINEAR: This is primarily used when zooming is required. This is the default interpolation technique in OpenCV.</a:t>
            </a:r>
          </a:p>
        </p:txBody>
      </p:sp>
      <p:pic>
        <p:nvPicPr>
          <p:cNvPr id="193" name="Close-up black and white photo of intricate building architecture" descr="Close-up black and white photo of intricate building architecture"/>
          <p:cNvPicPr>
            <a:picLocks noChangeAspect="0"/>
          </p:cNvPicPr>
          <p:nvPr>
            <p:ph type="pic" idx="22"/>
          </p:nvPr>
        </p:nvPicPr>
        <p:blipFill>
          <a:blip r:embed="rId2">
            <a:extLst/>
          </a:blip>
          <a:srcRect l="0" t="0" r="0" b="0"/>
          <a:stretch>
            <a:fillRect/>
          </a:stretch>
        </p:blipFill>
        <p:spPr>
          <a:xfrm>
            <a:off x="942265" y="9896901"/>
            <a:ext cx="20636525" cy="3475805"/>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